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41.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6"/>
  </p:notesMasterIdLst>
  <p:handoutMasterIdLst>
    <p:handoutMasterId r:id="rId47"/>
  </p:handoutMasterIdLst>
  <p:sldIdLst>
    <p:sldId id="461" r:id="rId3"/>
    <p:sldId id="383" r:id="rId4"/>
    <p:sldId id="357" r:id="rId5"/>
    <p:sldId id="355" r:id="rId6"/>
    <p:sldId id="482" r:id="rId7"/>
    <p:sldId id="462" r:id="rId8"/>
    <p:sldId id="317" r:id="rId9"/>
    <p:sldId id="319" r:id="rId10"/>
    <p:sldId id="316" r:id="rId11"/>
    <p:sldId id="308" r:id="rId12"/>
    <p:sldId id="463" r:id="rId13"/>
    <p:sldId id="464" r:id="rId14"/>
    <p:sldId id="475" r:id="rId15"/>
    <p:sldId id="260" r:id="rId16"/>
    <p:sldId id="318" r:id="rId17"/>
    <p:sldId id="295" r:id="rId18"/>
    <p:sldId id="481" r:id="rId19"/>
    <p:sldId id="313" r:id="rId20"/>
    <p:sldId id="323" r:id="rId21"/>
    <p:sldId id="314" r:id="rId22"/>
    <p:sldId id="298" r:id="rId23"/>
    <p:sldId id="300" r:id="rId24"/>
    <p:sldId id="466" r:id="rId25"/>
    <p:sldId id="467" r:id="rId26"/>
    <p:sldId id="320" r:id="rId27"/>
    <p:sldId id="321" r:id="rId28"/>
    <p:sldId id="307" r:id="rId29"/>
    <p:sldId id="483" r:id="rId30"/>
    <p:sldId id="272" r:id="rId31"/>
    <p:sldId id="325" r:id="rId32"/>
    <p:sldId id="274" r:id="rId33"/>
    <p:sldId id="327" r:id="rId34"/>
    <p:sldId id="474" r:id="rId35"/>
    <p:sldId id="336" r:id="rId36"/>
    <p:sldId id="278" r:id="rId37"/>
    <p:sldId id="279" r:id="rId38"/>
    <p:sldId id="356" r:id="rId39"/>
    <p:sldId id="468" r:id="rId40"/>
    <p:sldId id="291" r:id="rId41"/>
    <p:sldId id="343" r:id="rId42"/>
    <p:sldId id="281" r:id="rId43"/>
    <p:sldId id="401" r:id="rId44"/>
    <p:sldId id="358"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H7KUyRftDiWuZwDMKshTg==" hashData="eP/0/h9iCEBcq07huBiVN21kWFE9tv5ECxqbVE2I1hR4o2x32EPMnUwKw7VZGeowGMytVcv4hBJFMMtQA4PjH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773"/>
    <a:srgbClr val="002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E8A886-A218-452E-9478-EF69C15BD4E3}" v="2" dt="2019-12-09T19:17:59.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30" autoAdjust="0"/>
  </p:normalViewPr>
  <p:slideViewPr>
    <p:cSldViewPr snapToGrid="0">
      <p:cViewPr varScale="1">
        <p:scale>
          <a:sx n="44" d="100"/>
          <a:sy n="44" d="100"/>
        </p:scale>
        <p:origin x="1500" y="20"/>
      </p:cViewPr>
      <p:guideLst/>
    </p:cSldViewPr>
  </p:slideViewPr>
  <p:notesTextViewPr>
    <p:cViewPr>
      <p:scale>
        <a:sx n="1" d="1"/>
        <a:sy n="1" d="1"/>
      </p:scale>
      <p:origin x="0" y="0"/>
    </p:cViewPr>
  </p:notesTextViewPr>
  <p:notesViewPr>
    <p:cSldViewPr snapToGrid="0">
      <p:cViewPr>
        <p:scale>
          <a:sx n="1" d="2"/>
          <a:sy n="1" d="2"/>
        </p:scale>
        <p:origin x="2676"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55"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27" tIns="46563" rIns="93127" bIns="46563" rtlCol="0"/>
          <a:lstStyle>
            <a:lvl1pPr algn="l">
              <a:defRPr sz="1300"/>
            </a:lvl1pPr>
          </a:lstStyle>
          <a:p>
            <a:endParaRPr lang="en-US"/>
          </a:p>
        </p:txBody>
      </p:sp>
      <p:sp>
        <p:nvSpPr>
          <p:cNvPr id="3" name="Date Placeholder 2"/>
          <p:cNvSpPr>
            <a:spLocks noGrp="1"/>
          </p:cNvSpPr>
          <p:nvPr>
            <p:ph type="dt" sz="quarter" idx="1"/>
          </p:nvPr>
        </p:nvSpPr>
        <p:spPr>
          <a:xfrm>
            <a:off x="3970939" y="1"/>
            <a:ext cx="3037840" cy="466434"/>
          </a:xfrm>
          <a:prstGeom prst="rect">
            <a:avLst/>
          </a:prstGeom>
        </p:spPr>
        <p:txBody>
          <a:bodyPr vert="horz" lIns="93127" tIns="46563" rIns="93127" bIns="46563" rtlCol="0"/>
          <a:lstStyle>
            <a:lvl1pPr algn="r">
              <a:defRPr sz="1300"/>
            </a:lvl1pPr>
          </a:lstStyle>
          <a:p>
            <a:fld id="{F5D7874B-AC24-4202-841C-AA372A23B777}" type="datetimeFigureOut">
              <a:rPr lang="en-US" smtClean="0"/>
              <a:t>1/28/2020</a:t>
            </a:fld>
            <a:endParaRPr lang="en-US"/>
          </a:p>
        </p:txBody>
      </p:sp>
      <p:sp>
        <p:nvSpPr>
          <p:cNvPr id="4" name="Footer Placeholder 3"/>
          <p:cNvSpPr>
            <a:spLocks noGrp="1"/>
          </p:cNvSpPr>
          <p:nvPr>
            <p:ph type="ftr" sz="quarter" idx="2"/>
          </p:nvPr>
        </p:nvSpPr>
        <p:spPr>
          <a:xfrm>
            <a:off x="1" y="8829971"/>
            <a:ext cx="3037840" cy="466433"/>
          </a:xfrm>
          <a:prstGeom prst="rect">
            <a:avLst/>
          </a:prstGeom>
        </p:spPr>
        <p:txBody>
          <a:bodyPr vert="horz" lIns="93127" tIns="46563" rIns="93127" bIns="46563" rtlCol="0" anchor="b"/>
          <a:lstStyle>
            <a:lvl1pPr algn="l">
              <a:defRPr sz="1300"/>
            </a:lvl1pPr>
          </a:lstStyle>
          <a:p>
            <a:endParaRPr lang="en-US"/>
          </a:p>
        </p:txBody>
      </p:sp>
      <p:sp>
        <p:nvSpPr>
          <p:cNvPr id="5" name="Slide Number Placeholder 4"/>
          <p:cNvSpPr>
            <a:spLocks noGrp="1"/>
          </p:cNvSpPr>
          <p:nvPr>
            <p:ph type="sldNum" sz="quarter" idx="3"/>
          </p:nvPr>
        </p:nvSpPr>
        <p:spPr>
          <a:xfrm>
            <a:off x="3970939" y="8829971"/>
            <a:ext cx="3037840" cy="466433"/>
          </a:xfrm>
          <a:prstGeom prst="rect">
            <a:avLst/>
          </a:prstGeom>
        </p:spPr>
        <p:txBody>
          <a:bodyPr vert="horz" lIns="93127" tIns="46563" rIns="93127" bIns="46563" rtlCol="0" anchor="b"/>
          <a:lstStyle>
            <a:lvl1pPr algn="r">
              <a:defRPr sz="1300"/>
            </a:lvl1pPr>
          </a:lstStyle>
          <a:p>
            <a:fld id="{0FCA873B-EBFA-4D71-BF14-2BB7F696A2F8}" type="slidenum">
              <a:rPr lang="en-US" smtClean="0"/>
              <a:t>‹#›</a:t>
            </a:fld>
            <a:endParaRPr lang="en-US"/>
          </a:p>
        </p:txBody>
      </p:sp>
    </p:spTree>
    <p:extLst>
      <p:ext uri="{BB962C8B-B14F-4D97-AF65-F5344CB8AC3E}">
        <p14:creationId xmlns:p14="http://schemas.microsoft.com/office/powerpoint/2010/main" val="1027847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5963" y="1060450"/>
            <a:ext cx="5578475" cy="3138488"/>
          </a:xfrm>
          <a:prstGeom prst="rect">
            <a:avLst/>
          </a:prstGeom>
          <a:noFill/>
          <a:ln w="12700">
            <a:solidFill>
              <a:prstClr val="black"/>
            </a:solidFill>
          </a:ln>
        </p:spPr>
        <p:txBody>
          <a:bodyPr vert="horz" lIns="93127" tIns="46563" rIns="93127" bIns="46563" rtlCol="0" anchor="ctr"/>
          <a:lstStyle/>
          <a:p>
            <a:endParaRPr lang="en-US"/>
          </a:p>
        </p:txBody>
      </p:sp>
      <p:sp>
        <p:nvSpPr>
          <p:cNvPr id="5" name="Notes Placeholder 4"/>
          <p:cNvSpPr>
            <a:spLocks noGrp="1"/>
          </p:cNvSpPr>
          <p:nvPr>
            <p:ph type="body" sz="quarter" idx="3"/>
          </p:nvPr>
        </p:nvSpPr>
        <p:spPr>
          <a:xfrm>
            <a:off x="701041" y="4372718"/>
            <a:ext cx="5608320" cy="3869408"/>
          </a:xfrm>
          <a:prstGeom prst="rect">
            <a:avLst/>
          </a:prstGeom>
        </p:spPr>
        <p:txBody>
          <a:bodyPr vert="horz" lIns="93127" tIns="46563" rIns="93127" bIns="465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Header Placeholder 11"/>
          <p:cNvSpPr>
            <a:spLocks noGrp="1"/>
          </p:cNvSpPr>
          <p:nvPr>
            <p:ph type="hdr" sz="quarter"/>
          </p:nvPr>
        </p:nvSpPr>
        <p:spPr>
          <a:xfrm>
            <a:off x="2697040" y="314785"/>
            <a:ext cx="1090860" cy="465116"/>
          </a:xfrm>
          <a:prstGeom prst="rect">
            <a:avLst/>
          </a:prstGeom>
        </p:spPr>
        <p:txBody>
          <a:bodyPr vert="horz" lIns="92250" tIns="46125" rIns="92250" bIns="46125" rtlCol="0"/>
          <a:lstStyle>
            <a:lvl1pPr algn="l">
              <a:defRPr sz="3700">
                <a:solidFill>
                  <a:schemeClr val="accent2"/>
                </a:solidFill>
              </a:defRPr>
            </a:lvl1pPr>
          </a:lstStyle>
          <a:p>
            <a:r>
              <a:rPr lang="en-US"/>
              <a:t>Slide</a:t>
            </a:r>
          </a:p>
        </p:txBody>
      </p:sp>
      <p:sp>
        <p:nvSpPr>
          <p:cNvPr id="14" name="Slide Number Placeholder 13"/>
          <p:cNvSpPr>
            <a:spLocks noGrp="1"/>
          </p:cNvSpPr>
          <p:nvPr>
            <p:ph type="sldNum" sz="quarter" idx="5"/>
          </p:nvPr>
        </p:nvSpPr>
        <p:spPr>
          <a:xfrm>
            <a:off x="3685372" y="310654"/>
            <a:ext cx="729024" cy="466422"/>
          </a:xfrm>
          <a:prstGeom prst="rect">
            <a:avLst/>
          </a:prstGeom>
        </p:spPr>
        <p:txBody>
          <a:bodyPr vert="horz" lIns="92250" tIns="46125" rIns="92250" bIns="46125" rtlCol="0" anchor="b"/>
          <a:lstStyle>
            <a:lvl1pPr algn="r">
              <a:defRPr sz="3700">
                <a:solidFill>
                  <a:srgbClr val="002060"/>
                </a:solidFill>
              </a:defRPr>
            </a:lvl1pPr>
          </a:lstStyle>
          <a:p>
            <a:fld id="{88CA3000-F477-488E-ABA3-C6FBA89B5317}" type="slidenum">
              <a:rPr lang="en-US" smtClean="0"/>
              <a:pPr/>
              <a:t>‹#›</a:t>
            </a:fld>
            <a:endParaRPr lang="en-US"/>
          </a:p>
        </p:txBody>
      </p:sp>
      <p:sp>
        <p:nvSpPr>
          <p:cNvPr id="6" name="Rectangle 5">
            <a:extLst>
              <a:ext uri="{FF2B5EF4-FFF2-40B4-BE49-F238E27FC236}">
                <a16:creationId xmlns:a16="http://schemas.microsoft.com/office/drawing/2014/main" id="{97A61264-398C-4F3E-9569-5F0DDB0FAC57}"/>
              </a:ext>
            </a:extLst>
          </p:cNvPr>
          <p:cNvSpPr/>
          <p:nvPr/>
        </p:nvSpPr>
        <p:spPr>
          <a:xfrm>
            <a:off x="1179444" y="4479490"/>
            <a:ext cx="4757530" cy="4306704"/>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spcCol="0" rtlCol="0" anchor="ctr"/>
          <a:lstStyle/>
          <a:p>
            <a:pPr algn="ctr"/>
            <a:endParaRPr lang="en-US"/>
          </a:p>
        </p:txBody>
      </p:sp>
    </p:spTree>
    <p:extLst>
      <p:ext uri="{BB962C8B-B14F-4D97-AF65-F5344CB8AC3E}">
        <p14:creationId xmlns:p14="http://schemas.microsoft.com/office/powerpoint/2010/main" val="3438248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r>
              <a:rPr lang="en-US" b="1" dirty="0"/>
              <a:t>St. Louis Consultant</a:t>
            </a:r>
          </a:p>
          <a:p>
            <a:pPr marL="171450" indent="-171450">
              <a:buFont typeface="Arial" panose="020B0604020202020204" pitchFamily="34" charset="0"/>
              <a:buChar char="•"/>
            </a:pPr>
            <a:r>
              <a:rPr lang="en-US" dirty="0"/>
              <a:t>Welcome everyone and thank them for their interest in the Community Empowerment Workshop Series.  You can share with them that this training is provided by Alive and Well Communities</a:t>
            </a:r>
          </a:p>
          <a:p>
            <a:endParaRPr lang="en-US" b="1" dirty="0"/>
          </a:p>
          <a:p>
            <a:pPr marL="166759" indent="-166759">
              <a:buFont typeface="Arial" panose="020B0604020202020204" pitchFamily="34" charset="0"/>
              <a:buChar char="•"/>
            </a:pPr>
            <a:r>
              <a:rPr lang="en-US" dirty="0"/>
              <a:t>Alive and Well’s Mission is to Activate Communities to Heal.  We do this by:</a:t>
            </a:r>
          </a:p>
          <a:p>
            <a:pPr lvl="0"/>
            <a:r>
              <a:rPr lang="en-US" b="1" dirty="0"/>
              <a:t>Elevating community wisdom</a:t>
            </a:r>
            <a:r>
              <a:rPr lang="en-US" dirty="0"/>
              <a:t>, centering those who have experienced trauma as leaders of the work.</a:t>
            </a:r>
          </a:p>
          <a:p>
            <a:pPr lvl="0"/>
            <a:r>
              <a:rPr lang="en-US" b="1" dirty="0"/>
              <a:t>Disrupting systemic oppression </a:t>
            </a:r>
            <a:r>
              <a:rPr lang="en-US" dirty="0"/>
              <a:t>and responding to the impact of historical trauma.</a:t>
            </a:r>
          </a:p>
          <a:p>
            <a:pPr lvl="0"/>
            <a:r>
              <a:rPr lang="en-US" b="1" dirty="0"/>
              <a:t>Acting with urgency</a:t>
            </a:r>
            <a:r>
              <a:rPr lang="en-US" dirty="0"/>
              <a:t>, not waiting for another day or generation.</a:t>
            </a:r>
          </a:p>
          <a:p>
            <a:pPr lvl="0"/>
            <a:r>
              <a:rPr lang="en-US" b="1" dirty="0"/>
              <a:t>Leading innovative solutions </a:t>
            </a:r>
            <a:r>
              <a:rPr lang="en-US" dirty="0"/>
              <a:t>based on the science of trauma, toxic stress and resiliency.</a:t>
            </a:r>
          </a:p>
          <a:p>
            <a:pPr marL="166759" indent="-166759">
              <a:buFont typeface="Arial" panose="020B0604020202020204" pitchFamily="34" charset="0"/>
              <a:buChar char="•"/>
            </a:pPr>
            <a:endParaRPr lang="en-US" dirty="0"/>
          </a:p>
          <a:p>
            <a:pPr marL="166759" indent="-166759">
              <a:buFont typeface="Arial" panose="020B0604020202020204" pitchFamily="34" charset="0"/>
              <a:buChar char="•"/>
            </a:pPr>
            <a:r>
              <a:rPr lang="en-US" dirty="0"/>
              <a:t>Start with introductions and a brief ice-breaker (example:  name and special place-if you could go anywhere to relax, where would you go?) </a:t>
            </a:r>
          </a:p>
          <a:p>
            <a:pPr marL="166759" indent="-166759">
              <a:buFont typeface="Arial" panose="020B0604020202020204" pitchFamily="34" charset="0"/>
              <a:buChar char="•"/>
            </a:pPr>
            <a:r>
              <a:rPr lang="en-US" dirty="0"/>
              <a:t>Identify an icebreaker based on group size, age of participants, and set-up of space</a:t>
            </a:r>
          </a:p>
          <a:p>
            <a:pPr marL="166759" indent="-16675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a:xfrm>
            <a:off x="1903519" y="378279"/>
            <a:ext cx="2911263" cy="451626"/>
          </a:xfrm>
          <a:prstGeom prst="rect">
            <a:avLst/>
          </a:prstGeom>
        </p:spPr>
        <p:txBody>
          <a:bodyPr/>
          <a:lstStyle/>
          <a:p>
            <a:fld id="{1A4E5908-060F-4DB7-92F1-04A1DC54ED9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59962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908050"/>
            <a:ext cx="5578475" cy="3138488"/>
          </a:xfrm>
        </p:spPr>
      </p:sp>
      <p:sp>
        <p:nvSpPr>
          <p:cNvPr id="3" name="Notes Placeholder 2"/>
          <p:cNvSpPr>
            <a:spLocks noGrp="1"/>
          </p:cNvSpPr>
          <p:nvPr>
            <p:ph type="body" idx="1"/>
          </p:nvPr>
        </p:nvSpPr>
        <p:spPr>
          <a:xfrm>
            <a:off x="112736" y="4184828"/>
            <a:ext cx="6713951" cy="4144980"/>
          </a:xfrm>
        </p:spPr>
        <p:txBody>
          <a:bodyPr/>
          <a:lstStyle/>
          <a:p>
            <a:pPr marL="179471" indent="-179471">
              <a:buFont typeface="Arial" panose="020B0604020202020204" pitchFamily="34" charset="0"/>
              <a:buChar char="•"/>
            </a:pPr>
            <a:r>
              <a:rPr lang="en-US"/>
              <a:t>Private events include any type of abuse: domestic (or IPV), sexual, verbal, emotional, spiritual, financial, technological.  These events typically are conducted in secret, with the perpetrator possibly threatening to harm the victim/survivor or others in some way if they say anything.  Such threats can include harm to the victim, being removed from the home or harm to a family member, manipulation, coercion, or force. In the case of young children, they may not be aware that what is happening to them isn’t “normal”. </a:t>
            </a:r>
          </a:p>
          <a:p>
            <a:pPr marL="179471" indent="-179471">
              <a:buFont typeface="Arial" panose="020B0604020202020204" pitchFamily="34" charset="0"/>
              <a:buChar char="•"/>
            </a:pPr>
            <a:r>
              <a:rPr lang="en-US"/>
              <a:t>In these situations, there is often a power imbalance between the victim/survivor and the perpetrator.  This can be due to age (child and adult), financial dependence or role (teacher, priest, police officer </a:t>
            </a:r>
            <a:r>
              <a:rPr lang="en-US" err="1"/>
              <a:t>etc</a:t>
            </a:r>
            <a:r>
              <a:rPr lang="en-US"/>
              <a:t>).  This is important as we will learn that individuals with trauma histories often do not trust people in authority, as they have been harmed previously by such people.  Each of us, in our professional capacities, may be viewed as an authority figure.  This impacts our engagement efforts.  </a:t>
            </a:r>
          </a:p>
          <a:p>
            <a:pPr marL="179471" indent="-179471">
              <a:buFont typeface="Arial" panose="020B0604020202020204" pitchFamily="34" charset="0"/>
              <a:buChar char="•"/>
            </a:pPr>
            <a:r>
              <a:rPr lang="en-US"/>
              <a:t>Those having experienced private events often talk of experiencing a raging sense of hopelessness. Perhaps because of the secrecy and power imbalance, they believe there is no hope that anything will change. </a:t>
            </a:r>
          </a:p>
          <a:p>
            <a:pPr marL="179471" indent="-179471">
              <a:buFont typeface="Arial" panose="020B0604020202020204" pitchFamily="34" charset="0"/>
              <a:buChar char="•"/>
            </a:pPr>
            <a:r>
              <a:rPr lang="en-US"/>
              <a:t>A sense of isolation is reported as well, cut off from others since they can’t talk about it.  They may also feel different from others or isolate themselves so no one will discover the truth. </a:t>
            </a:r>
          </a:p>
          <a:p>
            <a:pPr marL="179471" indent="-179471">
              <a:buFont typeface="Arial" panose="020B0604020202020204" pitchFamily="34" charset="0"/>
              <a:buChar char="•"/>
            </a:pPr>
            <a:r>
              <a:rPr lang="en-US"/>
              <a:t>People report having a sense of loss…it may be of their childhood, their innocence or of their safety.  Each individual’s sense of loss can be different and it may not be the most horrific thing that happened.  For example it could be the loss of their children to the system, or their inability to complete their education.  Only the person who experienced the trauma can say what they feel they have lost.</a:t>
            </a:r>
          </a:p>
          <a:p>
            <a:endParaRPr lang="en-US"/>
          </a:p>
        </p:txBody>
      </p:sp>
      <p:sp>
        <p:nvSpPr>
          <p:cNvPr id="4" name="Slide Number Placeholder 3"/>
          <p:cNvSpPr>
            <a:spLocks noGrp="1"/>
          </p:cNvSpPr>
          <p:nvPr>
            <p:ph type="sldNum" sz="quarter" idx="10"/>
          </p:nvPr>
        </p:nvSpPr>
        <p:spPr>
          <a:xfrm>
            <a:off x="2072642" y="403488"/>
            <a:ext cx="3169920" cy="481726"/>
          </a:xfrm>
          <a:prstGeom prst="rect">
            <a:avLst/>
          </a:prstGeom>
        </p:spPr>
        <p:txBody>
          <a:bodyPr/>
          <a:lstStyle/>
          <a:p>
            <a:fld id="{1A4E5908-060F-4DB7-92F1-04A1DC54ED9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1788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79471" indent="-179471">
              <a:buFont typeface="Arial" panose="020B0604020202020204" pitchFamily="34" charset="0"/>
              <a:buChar char="•"/>
            </a:pPr>
            <a:r>
              <a:rPr lang="en-US" sz="1300"/>
              <a:t>Public events that can be traumatic include natural disasters, such as a tornado or flooding, car accidents, painful and prolonged medical treatment, war or crime victimization.</a:t>
            </a:r>
          </a:p>
          <a:p>
            <a:pPr marL="179471" indent="-179471">
              <a:buFont typeface="Arial" panose="020B0604020202020204" pitchFamily="34" charset="0"/>
              <a:buChar char="•"/>
            </a:pPr>
            <a:r>
              <a:rPr lang="en-US" sz="1300"/>
              <a:t>These events typically are shared experiences and talked about with others. There is typically no judgment attached initially to being involved with the event.</a:t>
            </a:r>
          </a:p>
          <a:p>
            <a:pPr marL="179471" indent="-179471">
              <a:buFont typeface="Arial" panose="020B0604020202020204" pitchFamily="34" charset="0"/>
              <a:buChar char="•"/>
            </a:pPr>
            <a:r>
              <a:rPr lang="en-US" sz="1300"/>
              <a:t>Individuals experiencing a public traumatic event often report a sense of helplessness.  This may come from feeling that they have no ability to avoid or prevent the event.  We can’t stop a tornado.  And like with those experiencing private traumatic events, a sense of irretrievable loss is also often reported.</a:t>
            </a:r>
          </a:p>
          <a:p>
            <a:pPr marL="179471" indent="-179471">
              <a:buFont typeface="Arial" panose="020B0604020202020204" pitchFamily="34" charset="0"/>
              <a:buChar char="•"/>
            </a:pPr>
            <a:r>
              <a:rPr lang="en-US" sz="1300"/>
              <a:t>As noted before, the same survival response kicks into action in the brain that prepares our body to fight, flight or freeze.</a:t>
            </a:r>
          </a:p>
          <a:p>
            <a:endParaRPr lang="en-US"/>
          </a:p>
        </p:txBody>
      </p:sp>
      <p:sp>
        <p:nvSpPr>
          <p:cNvPr id="4" name="Slide Number Placeholder 3"/>
          <p:cNvSpPr>
            <a:spLocks noGrp="1"/>
          </p:cNvSpPr>
          <p:nvPr>
            <p:ph type="sldNum" sz="quarter" idx="10"/>
          </p:nvPr>
        </p:nvSpPr>
        <p:spPr>
          <a:xfrm>
            <a:off x="2072642" y="403488"/>
            <a:ext cx="3169920" cy="481726"/>
          </a:xfrm>
          <a:prstGeom prst="rect">
            <a:avLst/>
          </a:prstGeom>
        </p:spPr>
        <p:txBody>
          <a:bodyPr/>
          <a:lstStyle/>
          <a:p>
            <a:fld id="{1A4E5908-060F-4DB7-92F1-04A1DC54ED9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827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79471" indent="-179471">
              <a:buFont typeface="Arial" panose="020B0604020202020204" pitchFamily="34" charset="0"/>
              <a:buChar char="•"/>
            </a:pPr>
            <a:r>
              <a:rPr lang="en-US" sz="1300" dirty="0"/>
              <a:t>Community Trauma are those events that occur outside of our homes yet, still affect us.</a:t>
            </a:r>
          </a:p>
          <a:p>
            <a:pPr marL="179471" indent="-179471">
              <a:buFont typeface="Arial" panose="020B0604020202020204" pitchFamily="34" charset="0"/>
              <a:buChar char="•"/>
            </a:pPr>
            <a:r>
              <a:rPr lang="en-US" sz="1300" dirty="0"/>
              <a:t>These events may be shared experiences like public event trauma or a private event that can effect a community.  They  aren’t often described as traumatic but have very similar effects of hopelessness and helplessness both on communities and individuals within the communities.  They can be both a symptom of trauma and a cause of additional trauma.  i.e. neighborhood violence, poverty, opioid epidemic.</a:t>
            </a:r>
          </a:p>
          <a:p>
            <a:pPr marL="179471" indent="-179471">
              <a:buFont typeface="Arial" panose="020B0604020202020204" pitchFamily="34" charset="0"/>
              <a:buChar char="•"/>
            </a:pPr>
            <a:r>
              <a:rPr lang="en-US" sz="1300" dirty="0"/>
              <a:t>As noted before, the same survival response kicks into action in the brain that prepares our body to fight, flight or freeze.</a:t>
            </a:r>
          </a:p>
          <a:p>
            <a:pPr marL="179471" indent="-179471">
              <a:buFont typeface="Arial" panose="020B0604020202020204" pitchFamily="34" charset="0"/>
              <a:buChar char="•"/>
            </a:pPr>
            <a:r>
              <a:rPr lang="en-US" sz="1300" dirty="0"/>
              <a:t>Participants may want to discuss this in greater detail, however, for the sake of time, inform them that there is a full workshop series dedicated to this topic.  If it is scheduled, let them know when they can attend.</a:t>
            </a:r>
          </a:p>
          <a:p>
            <a:endParaRPr lang="en-US" dirty="0"/>
          </a:p>
        </p:txBody>
      </p:sp>
      <p:sp>
        <p:nvSpPr>
          <p:cNvPr id="4" name="Slide Number Placeholder 3"/>
          <p:cNvSpPr>
            <a:spLocks noGrp="1"/>
          </p:cNvSpPr>
          <p:nvPr>
            <p:ph type="sldNum" sz="quarter" idx="10"/>
          </p:nvPr>
        </p:nvSpPr>
        <p:spPr>
          <a:xfrm>
            <a:off x="2072642" y="403488"/>
            <a:ext cx="3169920" cy="481726"/>
          </a:xfrm>
          <a:prstGeom prst="rect">
            <a:avLst/>
          </a:prstGeom>
        </p:spPr>
        <p:txBody>
          <a:bodyPr/>
          <a:lstStyle/>
          <a:p>
            <a:fld id="{1A4E5908-060F-4DB7-92F1-04A1DC54ED9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8299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6759" indent="-166759" algn="just">
              <a:buFont typeface="Arial" panose="020B0604020202020204" pitchFamily="34" charset="0"/>
              <a:buChar char="•"/>
            </a:pPr>
            <a:r>
              <a:rPr lang="en-US" dirty="0"/>
              <a:t>The fight, flight, and freeze response is activated whenever we are faced with any stressful situation. It triggers the release of certain chemicals and hormones in the body and can effect things like heart rate, blood flow, memory formation, and blood sugar.</a:t>
            </a:r>
          </a:p>
          <a:p>
            <a:pPr marL="166759" indent="-166759" algn="just">
              <a:buFont typeface="Arial" panose="020B0604020202020204" pitchFamily="34" charset="0"/>
              <a:buChar char="•"/>
            </a:pPr>
            <a:r>
              <a:rPr lang="en-US" dirty="0"/>
              <a:t>This response is controlled by the most basic and primitive part of the brain and decides how to act to best support survival.</a:t>
            </a:r>
          </a:p>
          <a:p>
            <a:pPr marL="166759" indent="-166759" algn="just">
              <a:buFont typeface="Arial" panose="020B0604020202020204" pitchFamily="34" charset="0"/>
              <a:buChar char="•"/>
            </a:pPr>
            <a:r>
              <a:rPr lang="en-US" dirty="0"/>
              <a:t>You may wish to give an example of what different reactions look like in the face of a threat, i.e. when we encounter a bear (do we fight it, run away, or play dead?) or in a situation like domestic violence. </a:t>
            </a:r>
          </a:p>
          <a:p>
            <a:pPr marL="166759" indent="-166759" algn="just">
              <a:buFont typeface="Arial" panose="020B0604020202020204" pitchFamily="34" charset="0"/>
              <a:buChar char="•"/>
            </a:pPr>
            <a:r>
              <a:rPr lang="en-US" dirty="0"/>
              <a:t>Focus on the automatic nature of this reaction.</a:t>
            </a:r>
          </a:p>
          <a:p>
            <a:endParaRPr lang="en-US" dirty="0"/>
          </a:p>
        </p:txBody>
      </p:sp>
      <p:sp>
        <p:nvSpPr>
          <p:cNvPr id="4" name="Slide Number Placeholder 3"/>
          <p:cNvSpPr>
            <a:spLocks noGrp="1"/>
          </p:cNvSpPr>
          <p:nvPr>
            <p:ph type="sldNum" sz="quarter" idx="10"/>
          </p:nvPr>
        </p:nvSpPr>
        <p:spPr>
          <a:xfrm>
            <a:off x="1903519" y="378279"/>
            <a:ext cx="2911263" cy="451626"/>
          </a:xfrm>
          <a:prstGeom prst="rect">
            <a:avLst/>
          </a:prstGeom>
        </p:spPr>
        <p:txBody>
          <a:bodyPr/>
          <a:lstStyle/>
          <a:p>
            <a:fld id="{1A4E5908-060F-4DB7-92F1-04A1DC54ED9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34191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5222" indent="-165222" algn="just">
              <a:buFont typeface="Arial" panose="020B0604020202020204" pitchFamily="34" charset="0"/>
              <a:buChar char="•"/>
            </a:pPr>
            <a:r>
              <a:rPr lang="en-US" sz="1100" dirty="0"/>
              <a:t>Chronic trauma refers to multiple traumatic events happening to the same person.  It can be the same type of event occurring over a period of time (physical abuse, sexual abuse, domestic violence, unable to pay bills, poverty, etc.) or it can be different types of events that occur to the same person over a period of time.  For example, a child who was physically abused as an infant; had an intrusive, painful medical procedure at the age of 5; was in a car accident in which a sibling was killed at the age of 8; and was raped in the community at the age of 10. </a:t>
            </a:r>
          </a:p>
          <a:p>
            <a:pPr marL="165222" indent="-165222" algn="just">
              <a:buFont typeface="Arial" panose="020B0604020202020204" pitchFamily="34" charset="0"/>
              <a:buChar char="•"/>
            </a:pPr>
            <a:r>
              <a:rPr lang="en-US" sz="1100" dirty="0"/>
              <a:t>The impact of these events is cumulative and should not be viewed as separate discrete events.  Each subsequent event brings forward memories and reactions from the previous event.</a:t>
            </a:r>
          </a:p>
          <a:p>
            <a:pPr marL="165222" indent="-165222" algn="just">
              <a:buFont typeface="Arial" panose="020B0604020202020204" pitchFamily="34" charset="0"/>
              <a:buChar char="•"/>
            </a:pPr>
            <a:r>
              <a:rPr lang="en-US" sz="1100" dirty="0"/>
              <a:t>Chronic trauma is also connected to toxic stress, or the kind of stress that negatively impacts the body because of continuous activation of the stress response. Examples include things like living in poverty, chronic hunger, living in violent neighborhoods, etc. </a:t>
            </a:r>
          </a:p>
          <a:p>
            <a:pPr marL="165222" indent="-165222" algn="just">
              <a:buFont typeface="Arial" panose="020B0604020202020204" pitchFamily="34" charset="0"/>
              <a:buChar char="•"/>
            </a:pPr>
            <a:r>
              <a:rPr lang="en-US" sz="1100" dirty="0"/>
              <a:t>Chronic trauma is typically when we see the most devastating impact on an individual’s functioning in all areas and what we typically will be referring to throughout this presentation.</a:t>
            </a:r>
          </a:p>
          <a:p>
            <a:pPr marL="165222" indent="-165222" algn="just">
              <a:buFont typeface="Arial" panose="020B0604020202020204" pitchFamily="34" charset="0"/>
              <a:buChar char="•"/>
            </a:pPr>
            <a:r>
              <a:rPr lang="en-US" sz="1100" dirty="0"/>
              <a:t>However, about a third of children that experience one traumatic event will still experience significant impact on their functioning if they don’t receive targeted interventions and support for trauma.</a:t>
            </a:r>
          </a:p>
          <a:p>
            <a:pPr algn="just"/>
            <a:r>
              <a:rPr lang="en-US" sz="1100" b="1" dirty="0"/>
              <a:t>STOP HERE FOR GROUP DISCUSSION</a:t>
            </a:r>
          </a:p>
          <a:p>
            <a:pPr algn="just"/>
            <a:r>
              <a:rPr lang="en-US" sz="1100" b="1" dirty="0"/>
              <a:t>Discussion Questions</a:t>
            </a:r>
          </a:p>
          <a:p>
            <a:pPr algn="just"/>
            <a:r>
              <a:rPr lang="en-US" sz="1100" dirty="0"/>
              <a:t>What are some examples of community trauma?  Why do you consider that traumatic?</a:t>
            </a:r>
          </a:p>
          <a:p>
            <a:pPr algn="just"/>
            <a:r>
              <a:rPr lang="en-US" sz="1100" dirty="0"/>
              <a:t>What are some examples of environmental trauma? do you consider that traumatic?</a:t>
            </a:r>
          </a:p>
        </p:txBody>
      </p:sp>
      <p:sp>
        <p:nvSpPr>
          <p:cNvPr id="4" name="Slide Number Placeholder 3"/>
          <p:cNvSpPr>
            <a:spLocks noGrp="1"/>
          </p:cNvSpPr>
          <p:nvPr>
            <p:ph type="sldNum" sz="quarter" idx="10"/>
          </p:nvPr>
        </p:nvSpPr>
        <p:spPr>
          <a:xfrm>
            <a:off x="1886278" y="374661"/>
            <a:ext cx="2884893" cy="447307"/>
          </a:xfrm>
          <a:prstGeom prst="rect">
            <a:avLst/>
          </a:prstGeom>
        </p:spPr>
        <p:txBody>
          <a:bodyPr/>
          <a:lstStyle/>
          <a:p>
            <a:fld id="{1A4E5908-060F-4DB7-92F1-04A1DC54ED9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80042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1903519" y="378279"/>
            <a:ext cx="2911263" cy="451626"/>
          </a:xfrm>
          <a:prstGeom prst="rect">
            <a:avLst/>
          </a:prstGeom>
        </p:spPr>
        <p:txBody>
          <a:bodyPr/>
          <a:lstStyle/>
          <a:p>
            <a:pPr>
              <a:defRPr/>
            </a:pPr>
            <a:fld id="{89A511A8-4050-47A1-B633-3036FEB1A127}" type="slidenum">
              <a:rPr lang="en-US" smtClean="0"/>
              <a:pPr>
                <a:defRPr/>
              </a:pPr>
              <a:t>16</a:t>
            </a:fld>
            <a:endParaRPr lang="en-US"/>
          </a:p>
        </p:txBody>
      </p:sp>
      <p:sp>
        <p:nvSpPr>
          <p:cNvPr id="90115" name="Rectangle 1026"/>
          <p:cNvSpPr>
            <a:spLocks noGrp="1" noRot="1" noChangeAspect="1" noChangeArrowheads="1" noTextEdit="1"/>
          </p:cNvSpPr>
          <p:nvPr>
            <p:ph type="sldImg"/>
          </p:nvPr>
        </p:nvSpPr>
        <p:spPr bwMode="auto">
          <a:xfrm>
            <a:off x="715963" y="1060450"/>
            <a:ext cx="5578475" cy="3138488"/>
          </a:xfrm>
          <a:noFill/>
          <a:ln>
            <a:solidFill>
              <a:srgbClr val="000000"/>
            </a:solidFill>
            <a:miter lim="800000"/>
            <a:headEnd/>
            <a:tailEnd/>
          </a:ln>
        </p:spPr>
      </p:sp>
      <p:sp>
        <p:nvSpPr>
          <p:cNvPr id="90116" name="Rectangle 1027"/>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marL="166759" indent="-166759" algn="just">
              <a:buFont typeface="Arial" panose="020B0604020202020204" pitchFamily="34" charset="0"/>
              <a:buChar char="•"/>
            </a:pPr>
            <a:r>
              <a:rPr lang="en-US" sz="1300" dirty="0"/>
              <a:t>The Adverse Childhood Experience (ACE) Study is the seminal research that identified the impact that childhood trauma could have on long-term functioning and outcomes.</a:t>
            </a:r>
          </a:p>
          <a:p>
            <a:pPr marL="166759" indent="-166759" algn="just">
              <a:buFont typeface="Arial" panose="020B0604020202020204" pitchFamily="34" charset="0"/>
              <a:buChar char="•"/>
            </a:pPr>
            <a:r>
              <a:rPr lang="en-US" sz="1300" dirty="0"/>
              <a:t>It was started in 1995 by Kaiser Permanente, a large health insurance company. It started as a review of a weight loss program in which they found individuals were dropping out of treatment as they began to lose weight.  </a:t>
            </a:r>
          </a:p>
          <a:p>
            <a:pPr marL="166759" indent="-166759" algn="just">
              <a:buFont typeface="Arial" panose="020B0604020202020204" pitchFamily="34" charset="0"/>
              <a:buChar char="•"/>
            </a:pPr>
            <a:r>
              <a:rPr lang="en-US" sz="1300" dirty="0"/>
              <a:t>In subsequent interviews the common factor that was discovered was a history of childhood sexual abuse.  Participants reported they began overeating and putting on weight in response to the abuse as a mechanism with the belief that if overweight they would be less attractive and therefore at less risk for sexual abuse.  As adults, years later, as they began to lose weight their anxieties and fears returned, prompting them to drop out of the program.  In partnership with the CDC a large study was conducted that had over 17,000 participants in which their medical and social histories were examined.  It was here that the relationship between childhood abuse and negative household functioning was found to be related to long-term health and social outcomes.</a:t>
            </a:r>
          </a:p>
          <a:p>
            <a:pPr marL="166759" indent="-166759" algn="just">
              <a:buFont typeface="Arial" panose="020B0604020202020204" pitchFamily="34" charset="0"/>
              <a:buChar char="•"/>
            </a:pPr>
            <a:r>
              <a:rPr lang="en-US" sz="1300" dirty="0"/>
              <a:t>The slide shows this relationship.  On the far left are 10 events that an individual may have experienced.  Note to participants that this is not an exhaustive list but the 10 adverse childhood experiences included in this study.  Quickly review the list.  The middle column shows the symptoms and behaviors that develop which then leads to the social and health outcomes years later.  The ultimate health outcome is that individuals with trauma histories have a lifespan that on average is shorter by 20-25 years compared to those without such a history.</a:t>
            </a:r>
          </a:p>
          <a:p>
            <a:pPr marL="166759" indent="-166759" algn="just">
              <a:buFont typeface="Arial" panose="020B0604020202020204" pitchFamily="34" charset="0"/>
              <a:buChar char="•"/>
            </a:pPr>
            <a:r>
              <a:rPr lang="en-US" sz="1300" dirty="0"/>
              <a:t>These findings result in trauma being viewed as a major public health issue.</a:t>
            </a:r>
          </a:p>
          <a:p>
            <a:pPr marL="166759" indent="-166759" algn="just">
              <a:buFont typeface="Arial" panose="020B0604020202020204" pitchFamily="34" charset="0"/>
              <a:buChar char="•"/>
            </a:pPr>
            <a:r>
              <a:rPr lang="en-US" sz="1300" dirty="0"/>
              <a:t>There is a possibility of having chronic health diseases without health risk behaviors</a:t>
            </a:r>
          </a:p>
        </p:txBody>
      </p:sp>
    </p:spTree>
    <p:extLst>
      <p:ext uri="{BB962C8B-B14F-4D97-AF65-F5344CB8AC3E}">
        <p14:creationId xmlns:p14="http://schemas.microsoft.com/office/powerpoint/2010/main" val="681531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highlights the 10 ACEs Dr. Vince </a:t>
            </a:r>
            <a:r>
              <a:rPr lang="en-US" dirty="0" err="1"/>
              <a:t>Felitti</a:t>
            </a:r>
            <a:r>
              <a:rPr lang="en-US" dirty="0"/>
              <a:t> looked at as he conducted the ACE Study</a:t>
            </a:r>
          </a:p>
          <a:p>
            <a:endParaRPr lang="en-US" dirty="0"/>
          </a:p>
        </p:txBody>
      </p:sp>
      <p:sp>
        <p:nvSpPr>
          <p:cNvPr id="4" name="Slide Number Placeholder 3"/>
          <p:cNvSpPr>
            <a:spLocks noGrp="1"/>
          </p:cNvSpPr>
          <p:nvPr>
            <p:ph type="sldNum" sz="quarter" idx="5"/>
          </p:nvPr>
        </p:nvSpPr>
        <p:spPr/>
        <p:txBody>
          <a:bodyPr/>
          <a:lstStyle/>
          <a:p>
            <a:fld id="{88CA3000-F477-488E-ABA3-C6FBA89B5317}" type="slidenum">
              <a:rPr lang="en-US" smtClean="0"/>
              <a:pPr/>
              <a:t>17</a:t>
            </a:fld>
            <a:endParaRPr lang="en-US"/>
          </a:p>
        </p:txBody>
      </p:sp>
    </p:spTree>
    <p:extLst>
      <p:ext uri="{BB962C8B-B14F-4D97-AF65-F5344CB8AC3E}">
        <p14:creationId xmlns:p14="http://schemas.microsoft.com/office/powerpoint/2010/main" val="3725668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5222" indent="-165222" algn="just">
              <a:buFont typeface="Arial" panose="020B0604020202020204" pitchFamily="34" charset="0"/>
              <a:buChar char="•"/>
            </a:pPr>
            <a:r>
              <a:rPr lang="en-US" sz="1100" dirty="0"/>
              <a:t>This graph demonstrates the relationship between adverse childhood experiences and rates of alcoholism in adults. </a:t>
            </a:r>
          </a:p>
          <a:p>
            <a:pPr marL="165222" indent="-165222" algn="just">
              <a:buFont typeface="Arial" panose="020B0604020202020204" pitchFamily="34" charset="0"/>
              <a:buChar char="•"/>
            </a:pPr>
            <a:r>
              <a:rPr lang="en-US" sz="1100" dirty="0"/>
              <a:t>Explain that alcohol, just like other substances, can be used as a coping mechanism. Used over time, this can lead to substance use disorders (abuse and dependency) and negative impacts on one’s life and functioning.</a:t>
            </a:r>
          </a:p>
          <a:p>
            <a:pPr marL="165222" indent="-165222" algn="just">
              <a:buFont typeface="Arial" panose="020B0604020202020204" pitchFamily="34" charset="0"/>
              <a:buChar char="•"/>
            </a:pPr>
            <a:r>
              <a:rPr lang="en-US" sz="1100" dirty="0"/>
              <a:t>Here we see that more than a 500% increase in adult alcoholism is related in a strong, graded manner to adverse childhood experiences.</a:t>
            </a:r>
          </a:p>
          <a:p>
            <a:pPr marL="165222" indent="-165222" algn="just">
              <a:buFont typeface="Arial" panose="020B0604020202020204" pitchFamily="34" charset="0"/>
              <a:buChar char="•"/>
            </a:pPr>
            <a:r>
              <a:rPr lang="en-US" sz="1100" dirty="0"/>
              <a:t>Beyond alcoholism:</a:t>
            </a:r>
          </a:p>
          <a:p>
            <a:pPr marL="605813" lvl="1" indent="-165222" algn="just">
              <a:buFont typeface="Arial" panose="020B0604020202020204" pitchFamily="34" charset="0"/>
              <a:buChar char="•"/>
            </a:pPr>
            <a:r>
              <a:rPr lang="en-US" sz="1100" dirty="0"/>
              <a:t>When we studied the relation of injecting illicit drugs to adverse childhood experiences, we again found a similar dose-response pattern; the likelihood of injection of street drugs increases strongly and in a graded fashion as the ACE Score increases. </a:t>
            </a:r>
          </a:p>
          <a:p>
            <a:pPr marL="605813" lvl="1" indent="-165222" algn="just">
              <a:buFont typeface="Arial" panose="020B0604020202020204" pitchFamily="34" charset="0"/>
              <a:buChar char="•"/>
            </a:pPr>
            <a:r>
              <a:rPr lang="en-US" sz="1100" dirty="0"/>
              <a:t>At the extremes of ACE Score, the figures for injected drug use are even more powerful. For instance, a male child with an ACE Score of 6, when compared to a male child with an ACE Score of 0, has a 46-fold (4,600%) increase in the likelihood of becoming an injection drug user sometime later in life</a:t>
            </a:r>
          </a:p>
          <a:p>
            <a:pPr algn="just"/>
            <a:endParaRPr lang="en-US" sz="1100" dirty="0"/>
          </a:p>
          <a:p>
            <a:pPr algn="just"/>
            <a:r>
              <a:rPr lang="en-US" sz="1100" b="1" dirty="0"/>
              <a:t>THIS SLIDE CAN BE USED FOR TABLE OR GROUP DISCUSSIONS</a:t>
            </a:r>
          </a:p>
          <a:p>
            <a:pPr algn="just"/>
            <a:r>
              <a:rPr lang="en-US" sz="1100" b="1" dirty="0"/>
              <a:t>Discussion Questions</a:t>
            </a:r>
          </a:p>
          <a:p>
            <a:pPr algn="just"/>
            <a:r>
              <a:rPr lang="en-US" sz="1100" dirty="0"/>
              <a:t>Use these discussion questions after a clear explanation of the ACE study and how the ACE is calculated</a:t>
            </a:r>
          </a:p>
          <a:p>
            <a:pPr algn="just"/>
            <a:r>
              <a:rPr lang="en-US" sz="1100" dirty="0"/>
              <a:t>What is this chart telling us?</a:t>
            </a:r>
          </a:p>
          <a:p>
            <a:pPr algn="just"/>
            <a:r>
              <a:rPr lang="en-US" sz="1100" dirty="0"/>
              <a:t>Why do you think this is the case?</a:t>
            </a:r>
          </a:p>
          <a:p>
            <a:pPr algn="just"/>
            <a:r>
              <a:rPr lang="en-US" sz="1100" dirty="0"/>
              <a:t>Why do you think there is a connection between the number of ACES and alcoholism?</a:t>
            </a:r>
          </a:p>
          <a:p>
            <a:pPr algn="just"/>
            <a:endParaRPr lang="en-US" sz="1100" dirty="0"/>
          </a:p>
          <a:p>
            <a:pPr algn="just"/>
            <a:r>
              <a:rPr lang="en-US" sz="1100" dirty="0"/>
              <a:t>The point of these discussion questions is to get participants to understand how trauma impacts behavior and for them to begin asking what happened to an individual rather than looking directly at the behavior.  They should understand “what’s behind the bottle”.</a:t>
            </a:r>
          </a:p>
          <a:p>
            <a:endParaRPr lang="en-US" dirty="0"/>
          </a:p>
        </p:txBody>
      </p:sp>
      <p:sp>
        <p:nvSpPr>
          <p:cNvPr id="4" name="Slide Number Placeholder 3"/>
          <p:cNvSpPr>
            <a:spLocks noGrp="1"/>
          </p:cNvSpPr>
          <p:nvPr>
            <p:ph type="sldNum" sz="quarter" idx="10"/>
          </p:nvPr>
        </p:nvSpPr>
        <p:spPr>
          <a:xfrm>
            <a:off x="1886278" y="374661"/>
            <a:ext cx="2884893" cy="447307"/>
          </a:xfrm>
          <a:prstGeom prst="rect">
            <a:avLst/>
          </a:prstGeom>
        </p:spPr>
        <p:txBody>
          <a:bodyPr/>
          <a:lstStyle/>
          <a:p>
            <a:fld id="{2671E45D-C7A0-45B5-B4FC-73E834BBD5F4}" type="slidenum">
              <a:rPr lang="en-US" smtClean="0"/>
              <a:t>18</a:t>
            </a:fld>
            <a:endParaRPr lang="en-US"/>
          </a:p>
        </p:txBody>
      </p:sp>
    </p:spTree>
    <p:extLst>
      <p:ext uri="{BB962C8B-B14F-4D97-AF65-F5344CB8AC3E}">
        <p14:creationId xmlns:p14="http://schemas.microsoft.com/office/powerpoint/2010/main" val="89334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5222" indent="-165222" algn="just">
              <a:buFont typeface="Arial" panose="020B0604020202020204" pitchFamily="34" charset="0"/>
              <a:buChar char="•"/>
            </a:pPr>
            <a:r>
              <a:rPr lang="en-US" sz="1100" dirty="0"/>
              <a:t>Here is one example that shows the relationship between exposure to adverse childhood experiences and likelihood of having chronic depression.  For women with no such experiences, less than 20% ever received a diagnosis of depression.  While of those with more than four such experiences almost 60% received such a diagnosis.</a:t>
            </a:r>
          </a:p>
          <a:p>
            <a:pPr marL="165222" indent="-165222" algn="just">
              <a:buFont typeface="Arial" panose="020B0604020202020204" pitchFamily="34" charset="0"/>
              <a:buChar char="•"/>
            </a:pPr>
            <a:r>
              <a:rPr lang="en-US" sz="1100" dirty="0"/>
              <a:t>Notice that women have a higher rate of depression across the board than men.  This may be due to two reasons.  One is that women internalize more than men so may be at higher risk for developing depression in response to adverse experiences.  However it may also be a “self-report” issue as men are less likely to express feelings and/or receive treatment/support for depression.</a:t>
            </a:r>
          </a:p>
          <a:p>
            <a:pPr marL="165222" indent="-165222" algn="just">
              <a:buFont typeface="Arial" panose="020B0604020202020204" pitchFamily="34" charset="0"/>
              <a:buChar char="•"/>
            </a:pPr>
            <a:r>
              <a:rPr lang="en-US" sz="1100" dirty="0"/>
              <a:t>ACE Study found that adults with an ACE score of 4 or more were 460% more likely to be suffering from depression. </a:t>
            </a:r>
          </a:p>
          <a:p>
            <a:pPr marL="165222" indent="-165222" algn="just">
              <a:buFont typeface="Arial" panose="020B0604020202020204" pitchFamily="34" charset="0"/>
              <a:buChar char="•"/>
            </a:pPr>
            <a:endParaRPr lang="en-US" sz="1100" dirty="0"/>
          </a:p>
          <a:p>
            <a:pPr algn="just"/>
            <a:r>
              <a:rPr lang="en-US" sz="1100" b="1" dirty="0"/>
              <a:t>THIS SLIDE CAN BE USED FOR TABLE OR GROUP DISCUSSIONS</a:t>
            </a:r>
          </a:p>
          <a:p>
            <a:pPr algn="just"/>
            <a:r>
              <a:rPr lang="en-US" sz="1100" b="1" dirty="0"/>
              <a:t>Discussion Questions</a:t>
            </a:r>
          </a:p>
          <a:p>
            <a:pPr algn="just"/>
            <a:r>
              <a:rPr lang="en-US" sz="1100" dirty="0"/>
              <a:t>Use these discussion questions after a clear explanation of the ACE study and how the ACE is calculated</a:t>
            </a:r>
          </a:p>
          <a:p>
            <a:pPr algn="just"/>
            <a:r>
              <a:rPr lang="en-US" sz="1100" dirty="0"/>
              <a:t>What is this chart telling us?</a:t>
            </a:r>
          </a:p>
          <a:p>
            <a:pPr algn="just"/>
            <a:r>
              <a:rPr lang="en-US" sz="1100" dirty="0"/>
              <a:t>Why do you think this is the case?</a:t>
            </a:r>
          </a:p>
          <a:p>
            <a:pPr algn="just"/>
            <a:r>
              <a:rPr lang="en-US" sz="1100" dirty="0"/>
              <a:t>What does this chart tell us about men and women?</a:t>
            </a:r>
          </a:p>
          <a:p>
            <a:pPr algn="just"/>
            <a:r>
              <a:rPr lang="en-US" sz="1100" dirty="0"/>
              <a:t>Why do you think this is the case?</a:t>
            </a:r>
          </a:p>
          <a:p>
            <a:pPr algn="just"/>
            <a:r>
              <a:rPr lang="en-US" sz="1100" dirty="0"/>
              <a:t>How would this chart look differently if we replaced Chronic Depression with incarceration rates or oppositional defiant disorder - A disorder marked by defiant and disobedient behavior to authority figures.?</a:t>
            </a:r>
          </a:p>
          <a:p>
            <a:pPr marL="165222" indent="-1652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1886278" y="374661"/>
            <a:ext cx="2884893" cy="447307"/>
          </a:xfrm>
          <a:prstGeom prst="rect">
            <a:avLst/>
          </a:prstGeom>
        </p:spPr>
        <p:txBody>
          <a:bodyPr/>
          <a:lstStyle/>
          <a:p>
            <a:fld id="{2671E45D-C7A0-45B5-B4FC-73E834BBD5F4}" type="slidenum">
              <a:rPr lang="en-US" smtClean="0"/>
              <a:t>19</a:t>
            </a:fld>
            <a:endParaRPr lang="en-US"/>
          </a:p>
        </p:txBody>
      </p:sp>
    </p:spTree>
    <p:extLst>
      <p:ext uri="{BB962C8B-B14F-4D97-AF65-F5344CB8AC3E}">
        <p14:creationId xmlns:p14="http://schemas.microsoft.com/office/powerpoint/2010/main" val="3307435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715963" y="1060450"/>
            <a:ext cx="5578475" cy="3138488"/>
          </a:xfrm>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marL="165222" indent="-165222" algn="just">
              <a:buFont typeface="Arial" panose="020B0604020202020204" pitchFamily="34" charset="0"/>
              <a:buChar char="•"/>
            </a:pPr>
            <a:r>
              <a:rPr lang="en-US" sz="1100" dirty="0"/>
              <a:t>Absenteeism (more than or equal to 2 days/month), serious financial problems, serious problems performing job</a:t>
            </a:r>
          </a:p>
          <a:p>
            <a:pPr marL="165222" indent="-165222" algn="just">
              <a:buFont typeface="Arial" panose="020B0604020202020204" pitchFamily="34" charset="0"/>
              <a:buChar char="•"/>
            </a:pPr>
            <a:r>
              <a:rPr lang="en-US" sz="1100" dirty="0"/>
              <a:t>Here is another example, but this shows how adverse childhood experiences can impact our employment capacities.  As the number of adverse experiences goes up, so does the risk of having higher rates of absenteeism, serious financial problems or serious job problems (frequent disciplinary actions, difficulty maintaining a job etc.)</a:t>
            </a:r>
          </a:p>
          <a:p>
            <a:pPr marL="165222" indent="-165222" algn="just">
              <a:buFont typeface="Arial" panose="020B0604020202020204" pitchFamily="34" charset="0"/>
              <a:buChar char="•"/>
            </a:pPr>
            <a:r>
              <a:rPr lang="en-US" sz="1100" dirty="0"/>
              <a:t>Keep in mind – this data is from employed and insured people.  They have work.  But they are experiencing considerable difficulty within the work environment and issues with authority (sometimes caused by private event trauma) can lead to difficult relationships with bosses/supervisors.</a:t>
            </a:r>
          </a:p>
          <a:p>
            <a:pPr marL="165222" indent="-165222" algn="just">
              <a:buFont typeface="Arial" panose="020B0604020202020204" pitchFamily="34" charset="0"/>
              <a:buChar char="•"/>
            </a:pPr>
            <a:r>
              <a:rPr lang="en-US" sz="1100" dirty="0"/>
              <a:t>Domestic violence victims lose nearly 8 million days of paid work per year in the US alone—the equivalent of 32,000 full-time jobs. The costs of intimate partner violence in the US alone exceed $5.8 billion per year: $4.1 billion are for direct medical and health care services, while productivity losses account for nearly $1.8 billion.</a:t>
            </a:r>
          </a:p>
          <a:p>
            <a:pPr marL="165222" indent="-165222" algn="just">
              <a:buFont typeface="Arial" panose="020B0604020202020204" pitchFamily="34" charset="0"/>
              <a:buChar char="•"/>
            </a:pPr>
            <a:r>
              <a:rPr lang="en-US" sz="1100" dirty="0"/>
              <a:t>The ACE study shows a higher prevalence of chronic disease for people with higher ACE scores-people with more health problems are more likely to miss work because they are sick.</a:t>
            </a:r>
          </a:p>
          <a:p>
            <a:pPr marL="165222" indent="-165222" algn="just">
              <a:buFont typeface="Arial" panose="020B0604020202020204" pitchFamily="34" charset="0"/>
              <a:buChar char="•"/>
            </a:pPr>
            <a:r>
              <a:rPr lang="en-US" sz="1100" dirty="0"/>
              <a:t>Missing work or having difficulties with a boss is going to make it difficult to get promotions, maintain employment, etc., leading to financial problems.</a:t>
            </a:r>
          </a:p>
          <a:p>
            <a:pPr marL="165222" indent="-165222" algn="just">
              <a:buFont typeface="Arial" panose="020B0604020202020204" pitchFamily="34" charset="0"/>
              <a:buChar char="•"/>
            </a:pPr>
            <a:endParaRPr lang="en-US" sz="1100" dirty="0"/>
          </a:p>
          <a:p>
            <a:pPr algn="just"/>
            <a:r>
              <a:rPr lang="en-US" sz="1100" b="1" dirty="0"/>
              <a:t>THIS SLIDE CAN BE USED FOR TABLE OR GROUP DISCUSSIONS</a:t>
            </a:r>
          </a:p>
          <a:p>
            <a:pPr algn="just"/>
            <a:r>
              <a:rPr lang="en-US" sz="1100" b="1" dirty="0"/>
              <a:t>Discussion Questions</a:t>
            </a:r>
          </a:p>
          <a:p>
            <a:pPr algn="just"/>
            <a:r>
              <a:rPr lang="en-US" sz="1100" dirty="0"/>
              <a:t>Use these discussion questions after a clear explanation of the ACE study and how the ACE is calculated</a:t>
            </a:r>
          </a:p>
          <a:p>
            <a:pPr marL="165222" indent="-165222" algn="just">
              <a:buFont typeface="Arial" panose="020B0604020202020204" pitchFamily="34" charset="0"/>
              <a:buChar char="•"/>
            </a:pPr>
            <a:r>
              <a:rPr lang="en-US" sz="1100" dirty="0"/>
              <a:t> </a:t>
            </a:r>
          </a:p>
        </p:txBody>
      </p:sp>
      <p:sp>
        <p:nvSpPr>
          <p:cNvPr id="36868" name="Slide Number Placeholder 3"/>
          <p:cNvSpPr>
            <a:spLocks noGrp="1"/>
          </p:cNvSpPr>
          <p:nvPr>
            <p:ph type="sldNum" sz="quarter" idx="5"/>
          </p:nvPr>
        </p:nvSpPr>
        <p:spPr bwMode="auto">
          <a:xfrm>
            <a:off x="1886278" y="374661"/>
            <a:ext cx="2884893" cy="447307"/>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6AE959A7-E7B2-45C5-AC12-1562262D9FC5}" type="slidenum">
              <a:rPr lang="en-US" smtClean="0">
                <a:solidFill>
                  <a:prstClr val="black"/>
                </a:solidFill>
              </a:rPr>
              <a:pPr fontAlgn="base">
                <a:spcBef>
                  <a:spcPct val="0"/>
                </a:spcBef>
                <a:spcAft>
                  <a:spcPct val="0"/>
                </a:spcAft>
                <a:defRPr/>
              </a:pPr>
              <a:t>20</a:t>
            </a:fld>
            <a:endParaRPr lang="en-US">
              <a:solidFill>
                <a:prstClr val="black"/>
              </a:solidFill>
            </a:endParaRPr>
          </a:p>
        </p:txBody>
      </p:sp>
    </p:spTree>
    <p:extLst>
      <p:ext uri="{BB962C8B-B14F-4D97-AF65-F5344CB8AC3E}">
        <p14:creationId xmlns:p14="http://schemas.microsoft.com/office/powerpoint/2010/main" val="426360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5206" indent="-165206">
              <a:buFont typeface="Arial" panose="020B0604020202020204" pitchFamily="34" charset="0"/>
              <a:buChar char="•"/>
            </a:pPr>
            <a:r>
              <a:rPr lang="en-US" dirty="0"/>
              <a:t>Inform participants that this is the first workshop of a three part series.  Briefly tell them what the other workshops are.  </a:t>
            </a:r>
          </a:p>
          <a:p>
            <a:pPr marL="165206" indent="-165206">
              <a:buFont typeface="Arial" panose="020B0604020202020204" pitchFamily="34" charset="0"/>
              <a:buChar char="•"/>
            </a:pPr>
            <a:r>
              <a:rPr lang="en-US" dirty="0"/>
              <a:t>Remind everyone that the workshop will be discussing trauma and it is important for them to monitor their own reactions to the content and step- out/check-out as needed. </a:t>
            </a:r>
          </a:p>
          <a:p>
            <a:pPr marL="165206" indent="-16520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a:xfrm>
            <a:off x="1886277" y="374661"/>
            <a:ext cx="2884893" cy="447307"/>
          </a:xfrm>
          <a:prstGeom prst="rect">
            <a:avLst/>
          </a:prstGeom>
        </p:spPr>
        <p:txBody>
          <a:bodyPr/>
          <a:lstStyle/>
          <a:p>
            <a:fld id="{1A4E5908-060F-4DB7-92F1-04A1DC54ED9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22175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5222" indent="-165222" algn="just">
              <a:buFont typeface="Arial" panose="020B0604020202020204" pitchFamily="34" charset="0"/>
              <a:buChar char="•"/>
            </a:pPr>
            <a:r>
              <a:rPr lang="en-US" sz="1100" dirty="0"/>
              <a:t>As part of our body’s response to stress, trauma and perception of danger, chemicals are released.  We are all familiar with the impact adrenaline has.  A little can help us get through a situation…speaking in public, running a race etc.  But too much for too long does not feel good and can literally wear out our body.</a:t>
            </a:r>
          </a:p>
          <a:p>
            <a:pPr marL="165222" indent="-165222" algn="just">
              <a:buFont typeface="Arial" panose="020B0604020202020204" pitchFamily="34" charset="0"/>
              <a:buChar char="•"/>
            </a:pPr>
            <a:r>
              <a:rPr lang="en-US" sz="1100" dirty="0"/>
              <a:t>Another chemical, glucocorticoids, are released when there is a sudden emotional response…good or </a:t>
            </a:r>
            <a:r>
              <a:rPr lang="en-US" sz="1100" dirty="0" err="1"/>
              <a:t>bad..that</a:t>
            </a:r>
            <a:r>
              <a:rPr lang="en-US" sz="1100" dirty="0"/>
              <a:t> creates what is called flashbulb memories.   These are vivid snapshots of the event.  This may play a role in the development of flashbacks and/or triggers.</a:t>
            </a:r>
          </a:p>
          <a:p>
            <a:pPr marL="165222" indent="-165222" algn="just">
              <a:buFont typeface="Arial" panose="020B0604020202020204" pitchFamily="34" charset="0"/>
              <a:buChar char="•"/>
            </a:pPr>
            <a:r>
              <a:rPr lang="en-US" sz="1100" dirty="0"/>
              <a:t>When our body is under constant threat with little recovery time, our stress response reactions do not return to normal, and may get “stuck”.  </a:t>
            </a:r>
          </a:p>
          <a:p>
            <a:pPr marL="165222" indent="-165222" algn="just">
              <a:buFont typeface="Arial" panose="020B0604020202020204" pitchFamily="34" charset="0"/>
              <a:buChar char="•"/>
            </a:pPr>
            <a:r>
              <a:rPr lang="en-US" sz="1100" dirty="0"/>
              <a:t>Some other effects of increased adrenaline and other endocrine hormones in combination include: </a:t>
            </a:r>
          </a:p>
          <a:p>
            <a:pPr marL="605813" lvl="1" indent="-165222" algn="just">
              <a:buFont typeface="Arial" panose="020B0604020202020204" pitchFamily="34" charset="0"/>
              <a:buChar char="•"/>
            </a:pPr>
            <a:r>
              <a:rPr lang="en-US" sz="1100" b="1" i="1" dirty="0"/>
              <a:t>Increased cortisol production</a:t>
            </a:r>
            <a:r>
              <a:rPr lang="en-US" sz="1100" dirty="0"/>
              <a:t>. Cortisol is a steroid that counters pain and inflammation and keeps blood-sugar at a certain level. </a:t>
            </a:r>
          </a:p>
          <a:p>
            <a:pPr marL="605813" lvl="1" indent="-165222" algn="just">
              <a:buFont typeface="Arial" panose="020B0604020202020204" pitchFamily="34" charset="0"/>
              <a:buChar char="•"/>
            </a:pPr>
            <a:r>
              <a:rPr lang="en-US" sz="1100" b="1" i="1" dirty="0"/>
              <a:t>Increased blood sugar</a:t>
            </a:r>
            <a:r>
              <a:rPr lang="en-US" sz="1100" b="1" dirty="0"/>
              <a:t>.</a:t>
            </a:r>
            <a:r>
              <a:rPr lang="en-US" sz="1100" dirty="0"/>
              <a:t> This blood sugar is used to feed the brain and muscles. </a:t>
            </a:r>
          </a:p>
          <a:p>
            <a:pPr marL="605813" lvl="1" indent="-165222" algn="just">
              <a:buFont typeface="Arial" panose="020B0604020202020204" pitchFamily="34" charset="0"/>
              <a:buChar char="•"/>
            </a:pPr>
            <a:r>
              <a:rPr lang="en-US" sz="1100" b="1" i="1" dirty="0"/>
              <a:t>Increased heart rate</a:t>
            </a:r>
            <a:r>
              <a:rPr lang="en-US" sz="1100" b="1" dirty="0"/>
              <a:t>.</a:t>
            </a:r>
            <a:r>
              <a:rPr lang="en-US" sz="1100" dirty="0"/>
              <a:t> Blood is pumped more quickly around the body. </a:t>
            </a:r>
          </a:p>
          <a:p>
            <a:pPr marL="605813" lvl="1" indent="-165222" algn="just">
              <a:buFont typeface="Arial" panose="020B0604020202020204" pitchFamily="34" charset="0"/>
              <a:buChar char="•"/>
            </a:pPr>
            <a:r>
              <a:rPr lang="en-US" sz="1100" b="1" i="1" dirty="0"/>
              <a:t>Changes in blood-flow</a:t>
            </a:r>
            <a:r>
              <a:rPr lang="en-US" sz="1100" b="1" dirty="0"/>
              <a:t>.</a:t>
            </a:r>
            <a:r>
              <a:rPr lang="en-US" sz="1100" dirty="0"/>
              <a:t> Arterial blood pressure increases. Blood is diverted away from hands, feet and stomach, and towards your brain and major muscle groups. This helps the brain assess the threat and prepares the muscles for action. </a:t>
            </a:r>
          </a:p>
          <a:p>
            <a:pPr marL="605813" lvl="1" indent="-165222" algn="just">
              <a:buFont typeface="Arial" panose="020B0604020202020204" pitchFamily="34" charset="0"/>
              <a:buChar char="•"/>
            </a:pPr>
            <a:r>
              <a:rPr lang="en-US" sz="1100" b="1" i="1" dirty="0"/>
              <a:t>Increased platelet levels</a:t>
            </a:r>
            <a:r>
              <a:rPr lang="en-US" sz="1100" b="1" dirty="0"/>
              <a:t>.</a:t>
            </a:r>
            <a:r>
              <a:rPr lang="en-US" sz="1100" dirty="0"/>
              <a:t> More platelets in the bloodstream helps blood clot better and faster if physically injured. </a:t>
            </a:r>
          </a:p>
          <a:p>
            <a:pPr marL="605813" lvl="1" indent="-165222" algn="just">
              <a:buFont typeface="Arial" panose="020B0604020202020204" pitchFamily="34" charset="0"/>
              <a:buChar char="•"/>
            </a:pPr>
            <a:r>
              <a:rPr lang="en-US" sz="1100" b="1" i="1" dirty="0"/>
              <a:t>Increased endorphin levels</a:t>
            </a:r>
            <a:r>
              <a:rPr lang="en-US" sz="1100" b="1" dirty="0"/>
              <a:t>.</a:t>
            </a:r>
            <a:r>
              <a:rPr lang="en-US" sz="1100" dirty="0"/>
              <a:t> Endorphins help to dull pain which may allow the body to ignore the pain long enough to engage in survival behaviors.</a:t>
            </a:r>
          </a:p>
          <a:p>
            <a:pPr algn="just"/>
            <a:endParaRPr lang="en-US" sz="1100" dirty="0"/>
          </a:p>
          <a:p>
            <a:endParaRPr lang="en-US" dirty="0"/>
          </a:p>
        </p:txBody>
      </p:sp>
      <p:sp>
        <p:nvSpPr>
          <p:cNvPr id="4" name="Slide Number Placeholder 3"/>
          <p:cNvSpPr>
            <a:spLocks noGrp="1"/>
          </p:cNvSpPr>
          <p:nvPr>
            <p:ph type="sldNum" sz="quarter" idx="10"/>
          </p:nvPr>
        </p:nvSpPr>
        <p:spPr/>
        <p:txBody>
          <a:bodyPr/>
          <a:lstStyle/>
          <a:p>
            <a:fld id="{1A4E5908-060F-4DB7-92F1-04A1DC54ED9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74952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algn="just" defTabSz="881183">
              <a:defRPr/>
            </a:pPr>
            <a:r>
              <a:rPr lang="en-US" dirty="0"/>
              <a:t>The ACE Study tells us that, without proper intervention, Traumatic events during childhood, can lead to chronic diseases, such as </a:t>
            </a:r>
            <a:r>
              <a:rPr lang="en-US" b="1" dirty="0"/>
              <a:t>diabetes, heart disease </a:t>
            </a:r>
            <a:r>
              <a:rPr lang="en-US" dirty="0"/>
              <a:t>and some types of </a:t>
            </a:r>
            <a:r>
              <a:rPr lang="en-US" b="1" dirty="0"/>
              <a:t>cancer</a:t>
            </a:r>
            <a:r>
              <a:rPr lang="en-US" dirty="0"/>
              <a:t>, as well as </a:t>
            </a:r>
            <a:r>
              <a:rPr lang="en-US" b="1" dirty="0"/>
              <a:t>depression, alcoholism</a:t>
            </a:r>
            <a:r>
              <a:rPr lang="en-US" dirty="0"/>
              <a:t> and </a:t>
            </a:r>
            <a:r>
              <a:rPr lang="en-US" b="1" dirty="0"/>
              <a:t>drug abuse without intervention.   </a:t>
            </a:r>
          </a:p>
          <a:p>
            <a:pPr algn="just" defTabSz="881183">
              <a:defRPr/>
            </a:pPr>
            <a:endParaRPr lang="en-US" b="1" dirty="0"/>
          </a:p>
          <a:p>
            <a:pPr algn="just" defTabSz="881183">
              <a:defRPr/>
            </a:pPr>
            <a:r>
              <a:rPr lang="en-US" dirty="0"/>
              <a:t>It’s also important for the audience to understand that because of when the ACE study was conducted (1995) and because of the demographics (predominately White), the study doesn’t cover examples of trauma that we may include today such as social media, racism, historical trauma, poverty, etc.  It</a:t>
            </a:r>
          </a:p>
          <a:p>
            <a:pPr algn="just" defTabSz="881183">
              <a:defRPr/>
            </a:pPr>
            <a:endParaRPr lang="en-US" b="1" dirty="0"/>
          </a:p>
          <a:p>
            <a:pPr algn="just" defTabSz="881183">
              <a:defRPr/>
            </a:pPr>
            <a:r>
              <a:rPr lang="en-US" dirty="0"/>
              <a:t>The ACE Study also dispels myths.</a:t>
            </a:r>
          </a:p>
          <a:p>
            <a:pPr algn="just" defTabSz="881183">
              <a:defRPr/>
            </a:pPr>
            <a:endParaRPr lang="en-US" b="1" dirty="0"/>
          </a:p>
          <a:p>
            <a:pPr algn="just" defTabSz="881183">
              <a:defRPr/>
            </a:pPr>
            <a:r>
              <a:rPr lang="en-US" b="1" dirty="0"/>
              <a:t>Address Myths: </a:t>
            </a:r>
          </a:p>
          <a:p>
            <a:pPr marL="539724" indent="-495665" algn="just">
              <a:buFont typeface="+mj-lt"/>
              <a:buAutoNum type="arabicPeriod"/>
            </a:pPr>
            <a:endParaRPr lang="en-US" dirty="0"/>
          </a:p>
          <a:p>
            <a:pPr marL="760021" lvl="1" indent="-495665" algn="just">
              <a:buFont typeface="+mj-lt"/>
              <a:buAutoNum type="arabicPeriod"/>
            </a:pPr>
            <a:r>
              <a:rPr lang="en-US" dirty="0"/>
              <a:t>Kids are so young, they won’t remember</a:t>
            </a:r>
          </a:p>
          <a:p>
            <a:pPr marL="760021" lvl="1" indent="-495665" algn="just">
              <a:buFont typeface="+mj-lt"/>
              <a:buAutoNum type="arabicPeriod"/>
            </a:pPr>
            <a:r>
              <a:rPr lang="en-US" dirty="0"/>
              <a:t>Kids are so resilient, they will overcome</a:t>
            </a:r>
          </a:p>
          <a:p>
            <a:pPr defTabSz="881183">
              <a:defRPr/>
            </a:pPr>
            <a:endParaRPr lang="en-US" b="1" dirty="0">
              <a:solidFill>
                <a:srgbClr val="92D05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88CA3000-F477-488E-ABA3-C6FBA89B5317}" type="slidenum">
              <a:rPr lang="en-US" smtClean="0"/>
              <a:pPr/>
              <a:t>22</a:t>
            </a:fld>
            <a:endParaRPr lang="en-US" dirty="0"/>
          </a:p>
        </p:txBody>
      </p:sp>
    </p:spTree>
    <p:extLst>
      <p:ext uri="{BB962C8B-B14F-4D97-AF65-F5344CB8AC3E}">
        <p14:creationId xmlns:p14="http://schemas.microsoft.com/office/powerpoint/2010/main" val="2521118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71400" indent="-171400">
              <a:buFont typeface="Arial" panose="020B0604020202020204" pitchFamily="34" charset="0"/>
              <a:buChar char="•"/>
            </a:pPr>
            <a:r>
              <a:rPr lang="en-US"/>
              <a:t>The leaves on the tree represent the ‘symptoms’ of ACEs that are easily recognized in clinical, educational and social service settings, such as a well child visit or a pre-school classroom. Adverse childhood experiences can increase a person’s risk for chronic stress and adverse coping mechanisms, and result in lifelong chronic illness such as depression, heart disease, obesity and substance abuse. Physical or sexual violence, and abuse or neglect are often less obvious but can exist as chronic stressors. </a:t>
            </a:r>
          </a:p>
          <a:p>
            <a:pPr marL="171400" indent="-171400">
              <a:buFont typeface="Arial" panose="020B0604020202020204" pitchFamily="34" charset="0"/>
              <a:buChar char="•"/>
            </a:pPr>
            <a:r>
              <a:rPr lang="en-US"/>
              <a:t>The tree is planted in poor soil that is steeped in systemic inequities, robbing it of nutrients necessary to support a thriving community. Adverse community environments such as a lack of affordable and safe housing, community violence, systemic discrimination, and limited access to social and economic mobility compound one another, creating a negative cycle of ever worsening soil that results in withering leaves on the tree. </a:t>
            </a:r>
          </a:p>
        </p:txBody>
      </p:sp>
      <p:sp>
        <p:nvSpPr>
          <p:cNvPr id="4" name="Slide Number Placeholder 3"/>
          <p:cNvSpPr>
            <a:spLocks noGrp="1"/>
          </p:cNvSpPr>
          <p:nvPr>
            <p:ph type="sldNum" sz="quarter" idx="10"/>
          </p:nvPr>
        </p:nvSpPr>
        <p:spPr/>
        <p:txBody>
          <a:bodyPr/>
          <a:lstStyle/>
          <a:p>
            <a:fld id="{88CA3000-F477-488E-ABA3-C6FBA89B5317}" type="slidenum">
              <a:rPr lang="en-US" smtClean="0"/>
              <a:pPr/>
              <a:t>23</a:t>
            </a:fld>
            <a:endParaRPr lang="en-US"/>
          </a:p>
        </p:txBody>
      </p:sp>
    </p:spTree>
    <p:extLst>
      <p:ext uri="{BB962C8B-B14F-4D97-AF65-F5344CB8AC3E}">
        <p14:creationId xmlns:p14="http://schemas.microsoft.com/office/powerpoint/2010/main" val="3403331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r>
              <a:rPr lang="en-US" sz="1700" dirty="0"/>
              <a:t>There is limited recognition of the various types of trauma that may impact an individual.  Often, only interpersonal trauma is recognized as having an impact.  While interpersonal trauma is often viewed as more correlated and tangible, lying underneath are all of the Adverse Community Environments – the community trauma.  Community trauma has roots is historical mechanisms: racism, historical oppression of certain ethnic groups/religious groups, and transgenerational poverty.  Note: While there is a national narrative of historical trauma, each individual community has its own unique presence of historical trauma that layers on top of the national narrative. Historical trauma is the result of systemic oppression, and systemic oppression continues to fuel historical trauma today.    </a:t>
            </a:r>
          </a:p>
        </p:txBody>
      </p:sp>
      <p:sp>
        <p:nvSpPr>
          <p:cNvPr id="4" name="Slide Number Placeholder 3"/>
          <p:cNvSpPr>
            <a:spLocks noGrp="1"/>
          </p:cNvSpPr>
          <p:nvPr>
            <p:ph type="sldNum" sz="quarter" idx="10"/>
          </p:nvPr>
        </p:nvSpPr>
        <p:spPr/>
        <p:txBody>
          <a:bodyPr/>
          <a:lstStyle/>
          <a:p>
            <a:fld id="{88CA3000-F477-488E-ABA3-C6FBA89B5317}" type="slidenum">
              <a:rPr lang="en-US" smtClean="0"/>
              <a:pPr/>
              <a:t>24</a:t>
            </a:fld>
            <a:endParaRPr lang="en-US"/>
          </a:p>
        </p:txBody>
      </p:sp>
    </p:spTree>
    <p:extLst>
      <p:ext uri="{BB962C8B-B14F-4D97-AF65-F5344CB8AC3E}">
        <p14:creationId xmlns:p14="http://schemas.microsoft.com/office/powerpoint/2010/main" val="1749319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5222" indent="-165222" algn="just">
              <a:buFont typeface="Arial" panose="020B0604020202020204" pitchFamily="34" charset="0"/>
              <a:buChar char="•"/>
            </a:pPr>
            <a:r>
              <a:rPr lang="en-US" dirty="0"/>
              <a:t>The 50% prevalence rate came from the Adverse Childhood Experiences Study.  More recent surveys have seen the prevalence for 1 or more traumatic events go as high as two-thirds of the adult population.  Twenty-five percent of the adult general population has experienced two or more traumas; one of 16 adults has four or more traumatic events and one out of 22 has 6 or more events.  This is considered CHRONIC trauma.</a:t>
            </a:r>
          </a:p>
          <a:p>
            <a:pPr marL="165222" indent="-165222" algn="just">
              <a:buFont typeface="Arial" panose="020B0604020202020204" pitchFamily="34" charset="0"/>
              <a:buChar char="•"/>
            </a:pPr>
            <a:r>
              <a:rPr lang="en-US" dirty="0"/>
              <a:t>Many systems such as child welfare, domestic violence and mental health have extremely high rates, between 80-100%.</a:t>
            </a:r>
          </a:p>
          <a:p>
            <a:pPr marL="165222" indent="-165222" algn="just">
              <a:buFont typeface="Arial" panose="020B0604020202020204" pitchFamily="34" charset="0"/>
              <a:buChar char="•"/>
            </a:pPr>
            <a:r>
              <a:rPr lang="en-US" dirty="0"/>
              <a:t>Ask participants what they think the prevalence rate is in the community they serve, work in, or live in. Often, they will indicate a much higher prevalence. Affirm that as we broaden our definition of trauma and toxic stress, we see even higher rates than mentioned on the slide. </a:t>
            </a:r>
          </a:p>
          <a:p>
            <a:endParaRPr lang="en-US" dirty="0"/>
          </a:p>
        </p:txBody>
      </p:sp>
      <p:sp>
        <p:nvSpPr>
          <p:cNvPr id="4" name="Slide Number Placeholder 3"/>
          <p:cNvSpPr>
            <a:spLocks noGrp="1"/>
          </p:cNvSpPr>
          <p:nvPr>
            <p:ph type="sldNum" sz="quarter" idx="10"/>
          </p:nvPr>
        </p:nvSpPr>
        <p:spPr>
          <a:xfrm>
            <a:off x="1886278" y="374661"/>
            <a:ext cx="2884893" cy="447307"/>
          </a:xfrm>
          <a:prstGeom prst="rect">
            <a:avLst/>
          </a:prstGeom>
        </p:spPr>
        <p:txBody>
          <a:bodyPr/>
          <a:lstStyle/>
          <a:p>
            <a:fld id="{2671E45D-C7A0-45B5-B4FC-73E834BBD5F4}" type="slidenum">
              <a:rPr lang="en-US" smtClean="0"/>
              <a:t>25</a:t>
            </a:fld>
            <a:endParaRPr lang="en-US"/>
          </a:p>
        </p:txBody>
      </p:sp>
    </p:spTree>
    <p:extLst>
      <p:ext uri="{BB962C8B-B14F-4D97-AF65-F5344CB8AC3E}">
        <p14:creationId xmlns:p14="http://schemas.microsoft.com/office/powerpoint/2010/main" val="1615554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xfrm>
            <a:off x="1886278" y="374661"/>
            <a:ext cx="2884893" cy="447307"/>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AE1169B0-36B1-4A43-A613-B3B94EECF230}" type="slidenum">
              <a:rPr lang="en-US" smtClean="0">
                <a:solidFill>
                  <a:prstClr val="black"/>
                </a:solidFill>
              </a:rPr>
              <a:pPr fontAlgn="base">
                <a:spcBef>
                  <a:spcPct val="0"/>
                </a:spcBef>
                <a:spcAft>
                  <a:spcPct val="0"/>
                </a:spcAft>
                <a:defRPr/>
              </a:pPr>
              <a:t>26</a:t>
            </a:fld>
            <a:endParaRPr lang="en-US">
              <a:solidFill>
                <a:prstClr val="black"/>
              </a:solidFill>
            </a:endParaRPr>
          </a:p>
        </p:txBody>
      </p:sp>
      <p:sp>
        <p:nvSpPr>
          <p:cNvPr id="167939" name="Rectangle 2"/>
          <p:cNvSpPr>
            <a:spLocks noGrp="1" noRot="1" noChangeAspect="1" noChangeArrowheads="1" noTextEdit="1"/>
          </p:cNvSpPr>
          <p:nvPr>
            <p:ph type="sldImg"/>
          </p:nvPr>
        </p:nvSpPr>
        <p:spPr bwMode="auto">
          <a:xfrm>
            <a:off x="715963" y="1060450"/>
            <a:ext cx="5578475" cy="3138488"/>
          </a:xfrm>
          <a:noFill/>
          <a:ln>
            <a:solidFill>
              <a:srgbClr val="000000"/>
            </a:solidFill>
            <a:miter lim="800000"/>
            <a:headEnd/>
            <a:tailEnd/>
          </a:ln>
        </p:spPr>
      </p:sp>
      <p:sp>
        <p:nvSpPr>
          <p:cNvPr id="167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65222" indent="-165222" algn="just">
              <a:buFont typeface="Arial" panose="020B0604020202020204" pitchFamily="34" charset="0"/>
              <a:buChar char="•"/>
            </a:pPr>
            <a:r>
              <a:rPr lang="en-US" dirty="0"/>
              <a:t>PTSD was a diagnosis that was developed in response to the needs of veterans from the Vietnam War, yet adults who were in foster care have a higher rate of this diagnosis.  </a:t>
            </a:r>
          </a:p>
          <a:p>
            <a:pPr marL="165222" indent="-165222" algn="just">
              <a:buFont typeface="Arial" panose="020B0604020202020204" pitchFamily="34" charset="0"/>
              <a:buChar char="•"/>
            </a:pPr>
            <a:r>
              <a:rPr lang="en-US" dirty="0"/>
              <a:t>What does this tell us about some systems? We know that to go in state custody children theoretically have been exposed to abuse and/or neglect, but like many systems designed to help, it may actually unintentionally do further harm.  In this case, that harm may come from moving a child from place to place, disrupting relationships and perpetuating not feeling safe and being disempowered. </a:t>
            </a:r>
          </a:p>
          <a:p>
            <a:pPr marL="165222" indent="-165222" algn="just">
              <a:buFont typeface="Arial" panose="020B0604020202020204" pitchFamily="34" charset="0"/>
              <a:buChar char="•"/>
            </a:pPr>
            <a:r>
              <a:rPr lang="en-US" dirty="0"/>
              <a:t>This difficulty in getting true prevalence rates due to several factors, including the inherent nature of some of the types of traumatic events that children experience, the assets available to the field for detecting and counting events, and confounding methodological issues between studies.</a:t>
            </a:r>
          </a:p>
          <a:p>
            <a:pPr marL="165222" indent="-165222" algn="just">
              <a:buFont typeface="Arial" panose="020B0604020202020204" pitchFamily="34" charset="0"/>
              <a:buChar char="•"/>
            </a:pPr>
            <a:endParaRPr lang="en-US" dirty="0"/>
          </a:p>
          <a:p>
            <a:pPr algn="just"/>
            <a:r>
              <a:rPr lang="en-US" b="1" dirty="0"/>
              <a:t>Additional talking points:</a:t>
            </a:r>
          </a:p>
          <a:p>
            <a:pPr marL="165222" indent="-165222" algn="just" defTabSz="887305">
              <a:buFont typeface="Arial" panose="020B0604020202020204" pitchFamily="34" charset="0"/>
              <a:buChar char="•"/>
            </a:pPr>
            <a:r>
              <a:rPr lang="en-US" b="1" dirty="0"/>
              <a:t>1 in 2 </a:t>
            </a:r>
            <a:r>
              <a:rPr lang="en-US" dirty="0"/>
              <a:t>marriages end in </a:t>
            </a:r>
            <a:r>
              <a:rPr lang="en-US" b="1" dirty="0"/>
              <a:t>divorce</a:t>
            </a:r>
            <a:r>
              <a:rPr lang="en-US" dirty="0"/>
              <a:t> </a:t>
            </a:r>
            <a:r>
              <a:rPr lang="en-US" baseline="30000" dirty="0"/>
              <a:t> </a:t>
            </a:r>
            <a:r>
              <a:rPr lang="en-US" dirty="0"/>
              <a:t>- American Academy of Child and Adolescent Psychiatry, 2013</a:t>
            </a:r>
            <a:endParaRPr lang="en-US" baseline="30000" dirty="0"/>
          </a:p>
          <a:p>
            <a:pPr marL="165222" indent="-165222" algn="just">
              <a:buFont typeface="Arial" panose="020B0604020202020204" pitchFamily="34" charset="0"/>
              <a:buChar char="•"/>
            </a:pPr>
            <a:r>
              <a:rPr lang="en-US" dirty="0"/>
              <a:t>These statistics tell us that trauma is more prevalent than we think</a:t>
            </a:r>
          </a:p>
        </p:txBody>
      </p:sp>
    </p:spTree>
    <p:extLst>
      <p:ext uri="{BB962C8B-B14F-4D97-AF65-F5344CB8AC3E}">
        <p14:creationId xmlns:p14="http://schemas.microsoft.com/office/powerpoint/2010/main" val="4210863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59258" indent="-159258" algn="just">
              <a:buFont typeface="Arial" panose="020B0604020202020204" pitchFamily="34" charset="0"/>
              <a:buChar char="•"/>
            </a:pPr>
            <a:r>
              <a:rPr lang="en-US" dirty="0"/>
              <a:t>Setting the stage that regardless of wanting to protect our children, they experience trauma</a:t>
            </a:r>
          </a:p>
          <a:p>
            <a:pPr marL="159258" indent="-159258" algn="just">
              <a:buFont typeface="Arial" panose="020B0604020202020204" pitchFamily="34" charset="0"/>
              <a:buChar char="•"/>
            </a:pPr>
            <a:r>
              <a:rPr lang="en-US" dirty="0"/>
              <a:t>During this difficult period, parents may be preoccupied with their own problems, but continue to be the most important people in their children's lives. While parents may be devastated or relieved by the divorce, children are invariably frightened and confused by the threat to their security. Some parents feel so hurt or overwhelmed by the divorce that they may turn to the child for comfort or direction. This can add to the pressure and stress a child is experiencing. Divorce can be misinterpreted by children unless parents tell them what is happening, how they are involved and not involved, and what will happen to them. Children often believe they have caused the conflict between their parents. Many children assume the responsibility for bringing their parents back together, causing them additional stress.  Additionally, the material and relational needs of children tend to not be as fully addressed when parental divorce or separation occurs.  - Source: American Academy of Child and Adolescent Psychiatry</a:t>
            </a:r>
          </a:p>
          <a:p>
            <a:pPr marL="159258" indent="-159258" algn="just">
              <a:buFont typeface="Arial" panose="020B0604020202020204" pitchFamily="34" charset="0"/>
              <a:buChar char="•"/>
            </a:pPr>
            <a:r>
              <a:rPr lang="en-US" dirty="0"/>
              <a:t>Missouri specific data comes from the CDC’s Youth Online, with data collected by Youth Risk Behavior surveys for High School students. </a:t>
            </a:r>
          </a:p>
          <a:p>
            <a:endParaRPr lang="en-US" dirty="0"/>
          </a:p>
        </p:txBody>
      </p:sp>
      <p:sp>
        <p:nvSpPr>
          <p:cNvPr id="4" name="Slide Number Placeholder 3"/>
          <p:cNvSpPr>
            <a:spLocks noGrp="1"/>
          </p:cNvSpPr>
          <p:nvPr>
            <p:ph type="sldNum" sz="quarter" idx="10"/>
          </p:nvPr>
        </p:nvSpPr>
        <p:spPr>
          <a:xfrm>
            <a:off x="1903519" y="378279"/>
            <a:ext cx="2911263" cy="451626"/>
          </a:xfrm>
          <a:prstGeom prst="rect">
            <a:avLst/>
          </a:prstGeom>
        </p:spPr>
        <p:txBody>
          <a:bodyPr/>
          <a:lstStyle/>
          <a:p>
            <a:fld id="{2671E45D-C7A0-45B5-B4FC-73E834BBD5F4}" type="slidenum">
              <a:rPr lang="en-US" smtClean="0"/>
              <a:t>27</a:t>
            </a:fld>
            <a:endParaRPr lang="en-US"/>
          </a:p>
        </p:txBody>
      </p:sp>
    </p:spTree>
    <p:extLst>
      <p:ext uri="{BB962C8B-B14F-4D97-AF65-F5344CB8AC3E}">
        <p14:creationId xmlns:p14="http://schemas.microsoft.com/office/powerpoint/2010/main" val="187910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A3000-F477-488E-ABA3-C6FBA89B5317}" type="slidenum">
              <a:rPr lang="en-US" smtClean="0"/>
              <a:pPr/>
              <a:t>28</a:t>
            </a:fld>
            <a:endParaRPr lang="en-US"/>
          </a:p>
        </p:txBody>
      </p:sp>
    </p:spTree>
    <p:extLst>
      <p:ext uri="{BB962C8B-B14F-4D97-AF65-F5344CB8AC3E}">
        <p14:creationId xmlns:p14="http://schemas.microsoft.com/office/powerpoint/2010/main" val="877652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6759" indent="-166759" algn="just">
              <a:buFont typeface="Arial" panose="020B0604020202020204" pitchFamily="34" charset="0"/>
              <a:buChar char="•"/>
            </a:pPr>
            <a:r>
              <a:rPr lang="en-US" sz="1300" dirty="0"/>
              <a:t>So how does this happen…how do these childhood experiences result in these types of negative outcomes?  Research now shows us how these childhood traumas impact our brain functioning.  To understand we first need to understand a little about how the brain develops.  </a:t>
            </a:r>
          </a:p>
          <a:p>
            <a:pPr marL="166759" indent="-166759" algn="just">
              <a:buFont typeface="Arial" panose="020B0604020202020204" pitchFamily="34" charset="0"/>
              <a:buChar char="•"/>
            </a:pPr>
            <a:r>
              <a:rPr lang="en-US" sz="1300" dirty="0"/>
              <a:t>You may wish to tell participants that it is not crucial to understand all the science behind brain development and the impact of trauma, but it is important to understand that these responses are “wired” into the brain, so we cannot expect an individual to just stop the negative response.</a:t>
            </a:r>
          </a:p>
          <a:p>
            <a:pPr marL="166759" indent="-166759" algn="just">
              <a:buFont typeface="Arial" panose="020B0604020202020204" pitchFamily="34" charset="0"/>
              <a:buChar char="•"/>
            </a:pPr>
            <a:r>
              <a:rPr lang="en-US" sz="1300" dirty="0"/>
              <a:t>At birth the brain is about 25% of the adult brain in weight and volume.  However, the newborn brain has about the same number of neurons or brain cells as that of an adult.  Brain development is not about growing brain cells but about </a:t>
            </a:r>
            <a:r>
              <a:rPr lang="en-US" sz="1300" b="1" dirty="0"/>
              <a:t>growing connections between brain cells.  </a:t>
            </a:r>
            <a:r>
              <a:rPr lang="en-US" sz="1300" dirty="0"/>
              <a:t>The brain is wired to learn.</a:t>
            </a:r>
          </a:p>
          <a:p>
            <a:endParaRPr lang="en-US" dirty="0"/>
          </a:p>
        </p:txBody>
      </p:sp>
      <p:sp>
        <p:nvSpPr>
          <p:cNvPr id="4" name="Slide Number Placeholder 3"/>
          <p:cNvSpPr>
            <a:spLocks noGrp="1"/>
          </p:cNvSpPr>
          <p:nvPr>
            <p:ph type="sldNum" sz="quarter" idx="10"/>
          </p:nvPr>
        </p:nvSpPr>
        <p:spPr>
          <a:xfrm>
            <a:off x="1903519" y="378279"/>
            <a:ext cx="2911263" cy="451626"/>
          </a:xfrm>
          <a:prstGeom prst="rect">
            <a:avLst/>
          </a:prstGeom>
        </p:spPr>
        <p:txBody>
          <a:bodyPr/>
          <a:lstStyle/>
          <a:p>
            <a:fld id="{2671E45D-C7A0-45B5-B4FC-73E834BBD5F4}" type="slidenum">
              <a:rPr lang="en-US" smtClean="0"/>
              <a:t>29</a:t>
            </a:fld>
            <a:endParaRPr lang="en-US"/>
          </a:p>
        </p:txBody>
      </p:sp>
    </p:spTree>
    <p:extLst>
      <p:ext uri="{BB962C8B-B14F-4D97-AF65-F5344CB8AC3E}">
        <p14:creationId xmlns:p14="http://schemas.microsoft.com/office/powerpoint/2010/main" val="2321854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5222" indent="-165222" algn="just">
              <a:buFont typeface="Arial" panose="020B0604020202020204" pitchFamily="34" charset="0"/>
              <a:buChar char="•"/>
            </a:pPr>
            <a:r>
              <a:rPr lang="en-US" dirty="0"/>
              <a:t>Growing connections happens through stimulation or experience. The first five years are the most critical period for brain development.  During this time we want to provide the infant with positive stimulation and an accessible, attuned and responsive adult.  Cells/neurons.  With repeated exposure, those connections get stronger and stronger. In the field of neurodevelopment it is said that </a:t>
            </a:r>
            <a:r>
              <a:rPr lang="en-US" b="1" dirty="0"/>
              <a:t>“neurons that fire together, wire together”.  </a:t>
            </a:r>
            <a:r>
              <a:rPr lang="en-US" dirty="0"/>
              <a:t>We provide experiences such as exposure to language, rattles and other toys to develop eye-hand coordination.  With each new experience, new connections are made between the involved brain cells/neurons.  With repeated exposure those connections get stronger and stronger.</a:t>
            </a:r>
          </a:p>
          <a:p>
            <a:pPr marL="165222" indent="-165222" algn="just">
              <a:buFont typeface="Arial" panose="020B0604020202020204" pitchFamily="34" charset="0"/>
              <a:buChar char="•"/>
            </a:pPr>
            <a:r>
              <a:rPr lang="en-US" dirty="0"/>
              <a:t>Adolescence is the 2</a:t>
            </a:r>
            <a:r>
              <a:rPr lang="en-US" baseline="30000" dirty="0"/>
              <a:t>nd</a:t>
            </a:r>
            <a:r>
              <a:rPr lang="en-US" dirty="0"/>
              <a:t> most critical period of development.  In adolescence the brain begins to prune neural connections that are weaker because they are not used frequently.  This is a natural, healthy process, just like the idea to keep a tree healthy, we prune some of the branches.  This pruning process makes the existing neural connections stronger.</a:t>
            </a:r>
          </a:p>
          <a:p>
            <a:pPr marL="165222" indent="-165222" algn="just">
              <a:buFont typeface="Arial" panose="020B0604020202020204" pitchFamily="34" charset="0"/>
              <a:buChar char="•"/>
            </a:pPr>
            <a:r>
              <a:rPr lang="en-US" dirty="0"/>
              <a:t>Participants often ask whether these unused synapses can return.  The answer is basically yes, particularly those in the higher portions of the brain.  As we grow older this may take more targeted, intensive and longer interventions, but the brain has plasticity which allows for this continued growth and recovery.  It is never too late to have an impact.</a:t>
            </a:r>
          </a:p>
        </p:txBody>
      </p:sp>
      <p:sp>
        <p:nvSpPr>
          <p:cNvPr id="4" name="Slide Number Placeholder 3"/>
          <p:cNvSpPr>
            <a:spLocks noGrp="1"/>
          </p:cNvSpPr>
          <p:nvPr>
            <p:ph type="sldNum" sz="quarter" idx="10"/>
          </p:nvPr>
        </p:nvSpPr>
        <p:spPr>
          <a:xfrm>
            <a:off x="1886278" y="374661"/>
            <a:ext cx="2884893" cy="447307"/>
          </a:xfrm>
          <a:prstGeom prst="rect">
            <a:avLst/>
          </a:prstGeom>
        </p:spPr>
        <p:txBody>
          <a:bodyPr/>
          <a:lstStyle/>
          <a:p>
            <a:fld id="{2671E45D-C7A0-45B5-B4FC-73E834BBD5F4}" type="slidenum">
              <a:rPr lang="en-US" smtClean="0"/>
              <a:t>30</a:t>
            </a:fld>
            <a:endParaRPr lang="en-US"/>
          </a:p>
        </p:txBody>
      </p:sp>
    </p:spTree>
    <p:extLst>
      <p:ext uri="{BB962C8B-B14F-4D97-AF65-F5344CB8AC3E}">
        <p14:creationId xmlns:p14="http://schemas.microsoft.com/office/powerpoint/2010/main" val="34327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r>
              <a:rPr lang="en-US" dirty="0"/>
              <a:t>Announce key takeaways/learning objectives.</a:t>
            </a:r>
          </a:p>
        </p:txBody>
      </p:sp>
      <p:sp>
        <p:nvSpPr>
          <p:cNvPr id="4" name="Slide Number Placeholder 3"/>
          <p:cNvSpPr>
            <a:spLocks noGrp="1"/>
          </p:cNvSpPr>
          <p:nvPr>
            <p:ph type="sldNum" sz="quarter" idx="10"/>
          </p:nvPr>
        </p:nvSpPr>
        <p:spPr/>
        <p:txBody>
          <a:bodyPr/>
          <a:lstStyle/>
          <a:p>
            <a:fld id="{88CA3000-F477-488E-ABA3-C6FBA89B5317}" type="slidenum">
              <a:rPr lang="en-US" smtClean="0"/>
              <a:pPr/>
              <a:t>4</a:t>
            </a:fld>
            <a:endParaRPr lang="en-US" dirty="0"/>
          </a:p>
        </p:txBody>
      </p:sp>
    </p:spTree>
    <p:extLst>
      <p:ext uri="{BB962C8B-B14F-4D97-AF65-F5344CB8AC3E}">
        <p14:creationId xmlns:p14="http://schemas.microsoft.com/office/powerpoint/2010/main" val="3352914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6759" indent="-166759" algn="just">
              <a:buFont typeface="Arial" panose="020B0604020202020204" pitchFamily="34" charset="0"/>
              <a:buChar char="•"/>
            </a:pPr>
            <a:r>
              <a:rPr lang="en-US" sz="1100" dirty="0"/>
              <a:t>So as we noted, experiences and stimulation lead to increasing development of neural connections.  It doesn’t matter whether the stimulation is from positive or negative events-the same process occurs. </a:t>
            </a:r>
          </a:p>
          <a:p>
            <a:pPr marL="166759" indent="-166759" algn="just">
              <a:buFont typeface="Arial" panose="020B0604020202020204" pitchFamily="34" charset="0"/>
              <a:buChar char="•"/>
            </a:pPr>
            <a:r>
              <a:rPr lang="en-US" sz="1100" dirty="0"/>
              <a:t>Repeated experiences lead to stronger and faster connections, which results in more automatic responses.  Think of how we practice skills we want to improve, whether swinging a baseball bat or playing a musical instrument.  We practice, practice, practice to get better and it becomes almost an automatic response.  We don’t have to stop and think about what to do, it just happens.</a:t>
            </a:r>
          </a:p>
          <a:p>
            <a:pPr marL="166759" indent="-166759" algn="just">
              <a:buFont typeface="Arial" panose="020B0604020202020204" pitchFamily="34" charset="0"/>
              <a:buChar char="•"/>
            </a:pPr>
            <a:r>
              <a:rPr lang="en-US" sz="1100" dirty="0"/>
              <a:t>So think about if a young child is exposed to repeated trauma.  That child’s response to the traumatic events becomes “wired into the brain” and with repeated exposure becomes a strong, immediate response. Think back to the survival brain and the three responses programmed into our brain… fight, flight or freeze.  When an individual is feeling unsafe or there is a trigger or reminder of past trauma, this part of the brain takes over from the more rational part of the brain.</a:t>
            </a:r>
          </a:p>
          <a:p>
            <a:pPr marL="166759" indent="-166759" algn="just">
              <a:buFont typeface="Arial" panose="020B0604020202020204" pitchFamily="34" charset="0"/>
              <a:buChar char="•"/>
            </a:pPr>
            <a:r>
              <a:rPr lang="en-US" sz="1100" dirty="0"/>
              <a:t>Some of the impact this can have on a young child’s brain affects the child’s memory, attentional, perceptual, cognitive, and language abilities, as well as the ability to regulate one’s emotions.</a:t>
            </a:r>
          </a:p>
          <a:p>
            <a:endParaRPr lang="en-US" dirty="0"/>
          </a:p>
        </p:txBody>
      </p:sp>
      <p:sp>
        <p:nvSpPr>
          <p:cNvPr id="4" name="Slide Number Placeholder 3"/>
          <p:cNvSpPr>
            <a:spLocks noGrp="1"/>
          </p:cNvSpPr>
          <p:nvPr>
            <p:ph type="sldNum" sz="quarter" idx="10"/>
          </p:nvPr>
        </p:nvSpPr>
        <p:spPr>
          <a:xfrm>
            <a:off x="1903519" y="378279"/>
            <a:ext cx="2911263" cy="451626"/>
          </a:xfrm>
          <a:prstGeom prst="rect">
            <a:avLst/>
          </a:prstGeom>
        </p:spPr>
        <p:txBody>
          <a:bodyPr/>
          <a:lstStyle/>
          <a:p>
            <a:fld id="{1A4E5908-060F-4DB7-92F1-04A1DC54ED9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651539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5222" indent="-165222" algn="just">
              <a:buFont typeface="Arial" panose="020B0604020202020204" pitchFamily="34" charset="0"/>
              <a:buChar char="•"/>
            </a:pPr>
            <a:r>
              <a:rPr lang="en-US" dirty="0"/>
              <a:t>It’s important to emphasize that cortisol does not only impact memories of negative traumatic events, but can also create vivid memories of extremely positive moments in life.</a:t>
            </a:r>
          </a:p>
          <a:p>
            <a:pPr marL="165222" indent="-165222" algn="just">
              <a:buFont typeface="Arial" panose="020B0604020202020204" pitchFamily="34" charset="0"/>
              <a:buChar char="•"/>
            </a:pPr>
            <a:r>
              <a:rPr lang="en-US" dirty="0"/>
              <a:t>Important to distinguish these types of memories from other types of memory-memories formed during times the stress response system is activated often evoke feelings throughout the entire body.</a:t>
            </a:r>
          </a:p>
          <a:p>
            <a:pPr marL="165222" indent="-165222" algn="just" defTabSz="881183">
              <a:buFont typeface="Arial" panose="020B0604020202020204" pitchFamily="34" charset="0"/>
              <a:buChar char="•"/>
              <a:defRPr/>
            </a:pPr>
            <a:r>
              <a:rPr lang="en-US" dirty="0"/>
              <a:t>These memories can be associated with “triggers.” </a:t>
            </a:r>
            <a:r>
              <a:rPr lang="en-US" b="1" dirty="0"/>
              <a:t>Triggers</a:t>
            </a:r>
            <a:r>
              <a:rPr lang="en-US" dirty="0"/>
              <a:t> cause people to recall previous traumatic experiences and create </a:t>
            </a:r>
            <a:r>
              <a:rPr lang="en-US" b="1" dirty="0"/>
              <a:t>physical reactions </a:t>
            </a:r>
            <a:r>
              <a:rPr lang="en-US" dirty="0"/>
              <a:t>and interruptions in </a:t>
            </a:r>
            <a:r>
              <a:rPr lang="en-US" b="1" dirty="0"/>
              <a:t>emotional</a:t>
            </a:r>
            <a:r>
              <a:rPr lang="en-US" dirty="0"/>
              <a:t> and </a:t>
            </a:r>
            <a:r>
              <a:rPr lang="en-US" b="1" dirty="0"/>
              <a:t>behavioral regulation</a:t>
            </a:r>
            <a:r>
              <a:rPr lang="en-US" dirty="0"/>
              <a:t>. </a:t>
            </a:r>
          </a:p>
          <a:p>
            <a:pPr marL="165222" indent="-16522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a:xfrm>
            <a:off x="1886278" y="374661"/>
            <a:ext cx="2884893" cy="447307"/>
          </a:xfrm>
          <a:prstGeom prst="rect">
            <a:avLst/>
          </a:prstGeom>
        </p:spPr>
        <p:txBody>
          <a:bodyPr/>
          <a:lstStyle/>
          <a:p>
            <a:fld id="{2671E45D-C7A0-45B5-B4FC-73E834BBD5F4}" type="slidenum">
              <a:rPr lang="en-US" smtClean="0"/>
              <a:t>32</a:t>
            </a:fld>
            <a:endParaRPr lang="en-US"/>
          </a:p>
        </p:txBody>
      </p:sp>
    </p:spTree>
    <p:extLst>
      <p:ext uri="{BB962C8B-B14F-4D97-AF65-F5344CB8AC3E}">
        <p14:creationId xmlns:p14="http://schemas.microsoft.com/office/powerpoint/2010/main" val="2418413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7"/>
          <p:cNvSpPr>
            <a:spLocks noGrp="1" noChangeArrowheads="1"/>
          </p:cNvSpPr>
          <p:nvPr>
            <p:ph type="sldNum" sz="quarter" idx="5"/>
          </p:nvPr>
        </p:nvSpPr>
        <p:spPr/>
        <p:txBody>
          <a:bodyPr/>
          <a:lstStyle/>
          <a:p>
            <a:pPr>
              <a:defRPr/>
            </a:pPr>
            <a:fld id="{0743315D-1F24-482F-A536-474DCFBB0AAD}" type="slidenum">
              <a:rPr lang="en-US" smtClean="0"/>
              <a:pPr>
                <a:defRPr/>
              </a:pPr>
              <a:t>33</a:t>
            </a:fld>
            <a:endParaRPr lang="en-US"/>
          </a:p>
        </p:txBody>
      </p:sp>
      <p:sp>
        <p:nvSpPr>
          <p:cNvPr id="136196" name="Rectangle 2"/>
          <p:cNvSpPr>
            <a:spLocks noGrp="1" noRot="1" noChangeAspect="1" noChangeArrowheads="1" noTextEdit="1"/>
          </p:cNvSpPr>
          <p:nvPr>
            <p:ph type="sldImg"/>
          </p:nvPr>
        </p:nvSpPr>
        <p:spPr>
          <a:xfrm>
            <a:off x="715963" y="1060450"/>
            <a:ext cx="5578475" cy="3138488"/>
          </a:xfrm>
          <a:ln/>
        </p:spPr>
      </p:sp>
      <p:sp>
        <p:nvSpPr>
          <p:cNvPr id="54277" name="Rectangle 3"/>
          <p:cNvSpPr>
            <a:spLocks noGrp="1" noChangeArrowheads="1"/>
          </p:cNvSpPr>
          <p:nvPr>
            <p:ph type="body" idx="1"/>
          </p:nvPr>
        </p:nvSpPr>
        <p:spPr>
          <a:xfrm>
            <a:off x="238542" y="4478340"/>
            <a:ext cx="6533322" cy="4951412"/>
          </a:xfrm>
          <a:ln/>
        </p:spPr>
        <p:txBody>
          <a:bodyPr>
            <a:normAutofit/>
          </a:bodyPr>
          <a:lstStyle/>
          <a:p>
            <a:pPr eaLnBrk="1" hangingPunct="1">
              <a:defRPr/>
            </a:pPr>
            <a:r>
              <a:rPr lang="en-US" sz="1000">
                <a:ea typeface="ＭＳ Ｐゴシック" pitchFamily="-109" charset="-128"/>
              </a:rPr>
              <a:t>After a traumatic event, or cumulative traumatic events over time,  or when memories or dynamics of past trauma are triggered  again and again - too much activation can overwhelm this reciprocal system of the Autonomic Nervous System.  The system can get tragically stuck and homeostasis and the natural internal rhythm may be lost. The person can get stuck on high in Sympathetic hyperarousal that can result in chronic symptoms of anxiety, panic, rage, and/or hyperactivity.  Conversely, the person’s nervous system can get stuck on low and fall into the depths of Parasympathetic depressions, disconnection, exhaustion and numbness.  Both systems can get stuck at the same time as with one foot on the accelerator of a car and the other on the brake.  This results in what is called the freeze response and feelings of chronic helplessness, fatigue, poor concentration and a sense of internal collapse may result.  It’s that deer in the headlight look.  And as the body’s usual defensive strategies of fight or flight have been thwarted, the survival energy can become locked in the body, trapped in the nervous system. This model is very helpful in helping individuals understand that the symptoms they are experiencing are normal responses of their “nervous system” to abnormal events or to present day triggers to past overwhelming events.   This is a natural physiological process.   This often makes people feel very relieved because the symptoms can often make people feel like they are going “crazy”   IN SUM:  we know what the causal pathway is.</a:t>
            </a:r>
          </a:p>
          <a:p>
            <a:pPr eaLnBrk="1" hangingPunct="1">
              <a:defRPr/>
            </a:pPr>
            <a:endParaRPr lang="en-US" sz="1000">
              <a:ea typeface="ＭＳ Ｐゴシック" pitchFamily="-109" charset="-128"/>
            </a:endParaRPr>
          </a:p>
          <a:p>
            <a:pPr eaLnBrk="1" hangingPunct="1">
              <a:defRPr/>
            </a:pPr>
            <a:r>
              <a:rPr lang="en-US" sz="1000">
                <a:ea typeface="ＭＳ Ｐゴシック" pitchFamily="-109" charset="-128"/>
              </a:rPr>
              <a:t>This slide shows the pattern of arousal under stress for individuals experiencing chronic trauma.  With little time for recovery in between events, the individual goes up and down and then gets stuck either on hyper-arousal or hypo-arousal.  </a:t>
            </a:r>
          </a:p>
          <a:p>
            <a:pPr eaLnBrk="1" hangingPunct="1">
              <a:defRPr/>
            </a:pPr>
            <a:r>
              <a:rPr lang="en-US" sz="1000">
                <a:ea typeface="ＭＳ Ｐゴシック" pitchFamily="-109" charset="-128"/>
              </a:rPr>
              <a:t>With the former, the individual stays at a higher level of arousal.  Research suggests for example that individuals with chronic trauma often have higher resting heart rates than those without a trauma history.  When hyper-aroused, individuals may display hyperactivity, hypervigilance (scanning the environment for risk or danger), mania, anxiety or panic and rage.  You can ask what diagnoses this may look like and how treatment without recognition of trauma could affect the person’s recovery.</a:t>
            </a:r>
          </a:p>
          <a:p>
            <a:pPr eaLnBrk="1" hangingPunct="1">
              <a:defRPr/>
            </a:pPr>
            <a:r>
              <a:rPr lang="en-US" sz="1000">
                <a:ea typeface="ＭＳ Ｐゴシック" pitchFamily="-109" charset="-128"/>
              </a:rPr>
              <a:t>When stuck on hypo-arousal the person may experience depression, dissociative episodes, fatigue and/or numbness.  Again you can discuss with participants how this may impact a person’s ability to comply with service plans, meet the child’s needs, manage day to day functioning.</a:t>
            </a:r>
          </a:p>
          <a:p>
            <a:pPr eaLnBrk="1" hangingPunct="1">
              <a:defRPr/>
            </a:pPr>
            <a:endParaRPr lang="en-US">
              <a:ea typeface="ＭＳ Ｐゴシック" pitchFamily="-109" charset="-128"/>
            </a:endParaRPr>
          </a:p>
        </p:txBody>
      </p:sp>
    </p:spTree>
    <p:extLst>
      <p:ext uri="{BB962C8B-B14F-4D97-AF65-F5344CB8AC3E}">
        <p14:creationId xmlns:p14="http://schemas.microsoft.com/office/powerpoint/2010/main" val="3663260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5222" indent="-165222" algn="just">
              <a:buFont typeface="Arial" panose="020B0604020202020204" pitchFamily="34" charset="0"/>
              <a:buChar char="•"/>
            </a:pPr>
            <a:r>
              <a:rPr lang="en-US" dirty="0"/>
              <a:t>To understand the impact of trauma, we need to know the development stage(s) the person was in when experiencing the trauma AND their current stage of development and how the trauma history may impact them now.  For example, a child who was sexually abused when a young child, may receive appropriate treatment at that time, but as they move into puberty, new triggers may require additional treatment to manage the current developmental requirements.  </a:t>
            </a:r>
          </a:p>
          <a:p>
            <a:pPr marL="165222" indent="-165222" algn="just">
              <a:buFont typeface="Arial" panose="020B0604020202020204" pitchFamily="34" charset="0"/>
              <a:buChar char="•"/>
            </a:pPr>
            <a:r>
              <a:rPr lang="en-US" dirty="0"/>
              <a:t>It’s also important to emphasize that the effects of trauma are not limited to only specific stages of development and may continue throughout development until intervened upon. For example, if a child experiences memory problems and difficulties in paying attention, they may continue to experience that into adulthood.</a:t>
            </a:r>
          </a:p>
          <a:p>
            <a:endParaRPr lang="en-US" dirty="0"/>
          </a:p>
        </p:txBody>
      </p:sp>
      <p:sp>
        <p:nvSpPr>
          <p:cNvPr id="4" name="Slide Number Placeholder 3"/>
          <p:cNvSpPr>
            <a:spLocks noGrp="1"/>
          </p:cNvSpPr>
          <p:nvPr>
            <p:ph type="sldNum" sz="quarter" idx="10"/>
          </p:nvPr>
        </p:nvSpPr>
        <p:spPr>
          <a:xfrm>
            <a:off x="1886278" y="374661"/>
            <a:ext cx="2884893" cy="447307"/>
          </a:xfrm>
          <a:prstGeom prst="rect">
            <a:avLst/>
          </a:prstGeom>
        </p:spPr>
        <p:txBody>
          <a:bodyPr/>
          <a:lstStyle/>
          <a:p>
            <a:fld id="{2671E45D-C7A0-45B5-B4FC-73E834BBD5F4}" type="slidenum">
              <a:rPr lang="en-US" smtClean="0"/>
              <a:t>34</a:t>
            </a:fld>
            <a:endParaRPr lang="en-US"/>
          </a:p>
        </p:txBody>
      </p:sp>
    </p:spTree>
    <p:extLst>
      <p:ext uri="{BB962C8B-B14F-4D97-AF65-F5344CB8AC3E}">
        <p14:creationId xmlns:p14="http://schemas.microsoft.com/office/powerpoint/2010/main" val="332616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6759" indent="-166759" algn="just">
              <a:buFont typeface="Arial" panose="020B0604020202020204" pitchFamily="34" charset="0"/>
              <a:buChar char="•"/>
            </a:pPr>
            <a:r>
              <a:rPr lang="en-US" sz="1100" dirty="0"/>
              <a:t>As noted, the first five years are the most critical period for brain development.  The brain is very influenced by experience, good or bad at this age.</a:t>
            </a:r>
          </a:p>
          <a:p>
            <a:pPr marL="166759" indent="-166759" algn="just">
              <a:buFont typeface="Arial" panose="020B0604020202020204" pitchFamily="34" charset="0"/>
              <a:buChar char="•"/>
            </a:pPr>
            <a:r>
              <a:rPr lang="en-US" sz="1100" dirty="0"/>
              <a:t>The other major issue is that young children may not have fully developed language to capture their response to the event.  This may make it difficult to frame the trauma event or discuss with others then or later.  We should not ever think though that just because they don’t have the language to talk about the impact, that it has not impacted them.</a:t>
            </a:r>
          </a:p>
          <a:p>
            <a:pPr marL="166759" indent="-166759" algn="just">
              <a:buFont typeface="Arial" panose="020B0604020202020204" pitchFamily="34" charset="0"/>
              <a:buChar char="•"/>
            </a:pPr>
            <a:r>
              <a:rPr lang="en-US" sz="1100" dirty="0"/>
              <a:t>Much of the impact for young children may be in not achieving developmental milestones such as in language.  Or it might be possible that they regress in their development.  For example, a child who is toilet trained may regress to wetting or soiling.  This slide lists a number of other areas that may be impacted in young children.</a:t>
            </a:r>
          </a:p>
          <a:p>
            <a:pPr marL="166759" indent="-166759" algn="just">
              <a:buFont typeface="Arial" panose="020B0604020202020204" pitchFamily="34" charset="0"/>
              <a:buChar char="•"/>
            </a:pPr>
            <a:r>
              <a:rPr lang="en-US" sz="1100" dirty="0"/>
              <a:t>You can use this slide to give an example of how these effects may play out in a classroom, for example a teacher who places a hand on the shoulder of a student to get their attention and the student has a physical reaction and hits the teacher. If only punishment is given without learning about underlying trauma, you will not be able to ultimately help the child learn</a:t>
            </a:r>
          </a:p>
          <a:p>
            <a:pPr marL="166759" indent="-166759" algn="just">
              <a:buFont typeface="Arial" panose="020B0604020202020204" pitchFamily="34" charset="0"/>
              <a:buChar char="•"/>
            </a:pPr>
            <a:r>
              <a:rPr lang="en-US" sz="1100" dirty="0"/>
              <a:t>This slide shows a number of other examples of the impact trauma may have on young children.  Naptime or bedtime may be a particular time when a child struggles with emotional or behavioral control.  This may be related to timing of past traumatic events and the experience of giving up control when others are around when falling asleep.</a:t>
            </a:r>
          </a:p>
          <a:p>
            <a:pPr marL="166759" indent="-166759" algn="just">
              <a:buFont typeface="Arial" panose="020B0604020202020204" pitchFamily="34" charset="0"/>
              <a:buChar char="•"/>
            </a:pPr>
            <a:r>
              <a:rPr lang="en-US" sz="1100" dirty="0"/>
              <a:t>Young children often act out some components of the traumatic event in their play or in interactions with others.  This may reflect feelings of being unsafe or abusive interactions.  It is important to remember not to take any actions towards you personally, but to know that this is just their way of expressing what is going on in their world.</a:t>
            </a:r>
          </a:p>
          <a:p>
            <a:pPr marL="166759" indent="-166759" algn="just">
              <a:buFont typeface="Arial" panose="020B0604020202020204" pitchFamily="34" charset="0"/>
              <a:buChar char="•"/>
            </a:pPr>
            <a:r>
              <a:rPr lang="en-US" sz="1100" dirty="0"/>
              <a:t>Young children into school age often report somatic complaints such as having stomachaches or headaches when there is no physical cause identified.</a:t>
            </a:r>
          </a:p>
          <a:p>
            <a:pPr marL="166759" indent="-166759" algn="just">
              <a:buFont typeface="Arial" panose="020B0604020202020204" pitchFamily="34" charset="0"/>
              <a:buChar char="•"/>
            </a:pPr>
            <a:endParaRPr lang="en-US" sz="1100" dirty="0"/>
          </a:p>
          <a:p>
            <a:pPr algn="just"/>
            <a:r>
              <a:rPr lang="en-US" sz="1100" b="1" dirty="0"/>
              <a:t>THIS SLIDE CAN BE USED FOR TABLE OR GROUP DISCUSSIONS</a:t>
            </a:r>
          </a:p>
          <a:p>
            <a:pPr algn="just"/>
            <a:r>
              <a:rPr lang="en-US" sz="1100" b="1" dirty="0"/>
              <a:t>Discussion Questions</a:t>
            </a:r>
          </a:p>
          <a:p>
            <a:pPr algn="just"/>
            <a:r>
              <a:rPr lang="en-US" sz="1100" dirty="0"/>
              <a:t>Use these discussion questions after a clear explanation of how trauma can impact development as a result of its impact on the brain.  Remind participants of “what fires together, wires together” – when a person is constantly using his/her survival brain, that is what is building and growing strong, while other areas are weakening</a:t>
            </a:r>
          </a:p>
          <a:p>
            <a:pPr algn="just"/>
            <a:r>
              <a:rPr lang="en-US" sz="1100" dirty="0"/>
              <a:t>Do any of these impacts jump out at you?</a:t>
            </a:r>
          </a:p>
          <a:p>
            <a:pPr algn="just"/>
            <a:r>
              <a:rPr lang="en-US" sz="1100" dirty="0"/>
              <a:t>Have you seen them before in a young child?</a:t>
            </a:r>
          </a:p>
          <a:p>
            <a:pPr algn="just"/>
            <a:r>
              <a:rPr lang="en-US" sz="1100" dirty="0"/>
              <a:t>Why do you think that these are the potential effects of trauma?</a:t>
            </a:r>
          </a:p>
          <a:p>
            <a:pPr algn="just"/>
            <a:endParaRPr lang="en-US" sz="1100" dirty="0"/>
          </a:p>
          <a:p>
            <a:pPr marL="166759" indent="-166759" algn="just">
              <a:buFont typeface="Arial" panose="020B0604020202020204" pitchFamily="34" charset="0"/>
              <a:buChar char="•"/>
            </a:pPr>
            <a:endParaRPr lang="en-US" sz="1100" dirty="0"/>
          </a:p>
          <a:p>
            <a:endParaRPr lang="en-US" dirty="0"/>
          </a:p>
        </p:txBody>
      </p:sp>
      <p:sp>
        <p:nvSpPr>
          <p:cNvPr id="4" name="Slide Number Placeholder 3"/>
          <p:cNvSpPr>
            <a:spLocks noGrp="1"/>
          </p:cNvSpPr>
          <p:nvPr>
            <p:ph type="sldNum" sz="quarter" idx="10"/>
          </p:nvPr>
        </p:nvSpPr>
        <p:spPr>
          <a:xfrm>
            <a:off x="1903519" y="378279"/>
            <a:ext cx="2911263" cy="451626"/>
          </a:xfrm>
          <a:prstGeom prst="rect">
            <a:avLst/>
          </a:prstGeom>
        </p:spPr>
        <p:txBody>
          <a:bodyPr/>
          <a:lstStyle/>
          <a:p>
            <a:fld id="{F61BDD6F-076A-4478-AEC7-2C37646310A9}"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84871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6759" indent="-166759" algn="just">
              <a:buFont typeface="Arial" panose="020B0604020202020204" pitchFamily="34" charset="0"/>
              <a:buChar char="•"/>
            </a:pPr>
            <a:r>
              <a:rPr lang="en-US" sz="1100" dirty="0"/>
              <a:t>This slide lists the impact trauma may have for adolescents.  Obviously any change in behavior or in relationships can be a sign of some emotional concerns.  We may also see stories or pictures that are violent or morbid in nature.  This may cause concern in the adults, but it should again be examined through the lens of trauma in that they may be representing what is happening in their life and may not represent a plan to harm others.</a:t>
            </a:r>
          </a:p>
          <a:p>
            <a:pPr marL="166759" indent="-166759" algn="just">
              <a:buFont typeface="Arial" panose="020B0604020202020204" pitchFamily="34" charset="0"/>
              <a:buChar char="•"/>
            </a:pPr>
            <a:r>
              <a:rPr lang="en-US" sz="1100" dirty="0"/>
              <a:t>We need to remember that adolescence is the 2</a:t>
            </a:r>
            <a:r>
              <a:rPr lang="en-US" sz="1100" baseline="30000" dirty="0"/>
              <a:t>nd</a:t>
            </a:r>
            <a:r>
              <a:rPr lang="en-US" sz="1100" dirty="0"/>
              <a:t> most critical period of brain development and that the adolescent “Brain” has some unique characteristics even within “typical” development.  Such things as requiring a higher level of stimulation to feel normal, or interpreting anger or negative emotions to others facial expressions than children or adults.</a:t>
            </a:r>
          </a:p>
          <a:p>
            <a:pPr marL="166759" indent="-166759" algn="just">
              <a:buFont typeface="Arial" panose="020B0604020202020204" pitchFamily="34" charset="0"/>
              <a:buChar char="•"/>
            </a:pPr>
            <a:r>
              <a:rPr lang="en-US" sz="1100" dirty="0"/>
              <a:t>This slide lists some additional impacts of trauma.  Emotional numbing can lead to engaging in self-injurious behaviors as a way to “feel”.</a:t>
            </a:r>
          </a:p>
          <a:p>
            <a:pPr algn="just"/>
            <a:r>
              <a:rPr lang="en-US" sz="1100" b="1" dirty="0"/>
              <a:t>THIS SLIDE CAN BE USED FOR TABLE OR GROUP DISCUSSIONS</a:t>
            </a:r>
          </a:p>
          <a:p>
            <a:pPr algn="just"/>
            <a:r>
              <a:rPr lang="en-US" sz="1100" b="1" dirty="0"/>
              <a:t>Discussion Questions</a:t>
            </a:r>
          </a:p>
          <a:p>
            <a:pPr algn="just"/>
            <a:r>
              <a:rPr lang="en-US" sz="1100" dirty="0"/>
              <a:t>Use these discussion questions after a clear explanation of how trauma can impact development as a result of its impact on the brain.  Remind participants of “what fires together, wires together” – when a person is constantly using his/her survival brain, that is what is building and growing strong, while other areas are weakening</a:t>
            </a:r>
          </a:p>
          <a:p>
            <a:pPr algn="just"/>
            <a:r>
              <a:rPr lang="en-US" sz="1100" dirty="0"/>
              <a:t>Do any of these impacts jump out at you?</a:t>
            </a:r>
          </a:p>
          <a:p>
            <a:pPr algn="just"/>
            <a:r>
              <a:rPr lang="en-US" sz="1100" dirty="0"/>
              <a:t>Have you seen them before in an adolescent?</a:t>
            </a:r>
          </a:p>
          <a:p>
            <a:pPr algn="just"/>
            <a:r>
              <a:rPr lang="en-US" sz="1100" dirty="0"/>
              <a:t>Why do you think that these are the potential effects of trauma?</a:t>
            </a:r>
          </a:p>
          <a:p>
            <a:pPr algn="just"/>
            <a:endParaRPr lang="en-US" sz="1100" dirty="0"/>
          </a:p>
          <a:p>
            <a:pPr marL="166759" indent="-166759">
              <a:buFont typeface="Arial" panose="020B0604020202020204" pitchFamily="34" charset="0"/>
              <a:buChar char="•"/>
            </a:pPr>
            <a:endParaRPr lang="en-US" sz="1100" dirty="0"/>
          </a:p>
          <a:p>
            <a:pPr marL="166759" indent="-166759">
              <a:buFont typeface="Arial" panose="020B0604020202020204" pitchFamily="34" charset="0"/>
              <a:buChar char="•"/>
            </a:pPr>
            <a:endParaRPr lang="en-US" sz="1100" dirty="0"/>
          </a:p>
          <a:p>
            <a:endParaRPr lang="en-US" dirty="0"/>
          </a:p>
        </p:txBody>
      </p:sp>
      <p:sp>
        <p:nvSpPr>
          <p:cNvPr id="4" name="Slide Number Placeholder 3"/>
          <p:cNvSpPr>
            <a:spLocks noGrp="1"/>
          </p:cNvSpPr>
          <p:nvPr>
            <p:ph type="sldNum" sz="quarter" idx="10"/>
          </p:nvPr>
        </p:nvSpPr>
        <p:spPr>
          <a:xfrm>
            <a:off x="1903519" y="378279"/>
            <a:ext cx="2911263" cy="451626"/>
          </a:xfrm>
          <a:prstGeom prst="rect">
            <a:avLst/>
          </a:prstGeom>
        </p:spPr>
        <p:txBody>
          <a:bodyPr/>
          <a:lstStyle/>
          <a:p>
            <a:fld id="{F61BDD6F-076A-4478-AEC7-2C37646310A9}"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170835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5261" indent="-165261" algn="just">
              <a:buFont typeface="Arial" panose="020B0604020202020204" pitchFamily="34" charset="0"/>
              <a:buChar char="•"/>
            </a:pPr>
            <a:r>
              <a:rPr lang="en-US" dirty="0"/>
              <a:t>When working with children/adolescents we also need to think about their parents or caregivers.  The way an adolescent adapts to stressors has a lot to do with how well his or her family is functioning (Stern &amp; </a:t>
            </a:r>
            <a:r>
              <a:rPr lang="en-US" dirty="0" err="1"/>
              <a:t>Zevon</a:t>
            </a:r>
            <a:r>
              <a:rPr lang="en-US" dirty="0"/>
              <a:t>, 1990). It has been found that when adolescents lack parental support, they are more likely to have behavioral problems and emotional distress (Garber &amp; Little, 2001).</a:t>
            </a:r>
          </a:p>
          <a:p>
            <a:pPr marL="165261" indent="-165261" algn="just">
              <a:buFont typeface="Arial" panose="020B0604020202020204" pitchFamily="34" charset="0"/>
              <a:buChar char="•"/>
            </a:pPr>
            <a:r>
              <a:rPr lang="en-US" dirty="0"/>
              <a:t>A system of care study looked at the prevalence of trauma within caregivers of children who have experienced trauma.  The prevalence rate was high AND the number of traumas experienced was on average 7 events which means this is chronic trauma. </a:t>
            </a:r>
          </a:p>
          <a:p>
            <a:pPr marL="165261" indent="-165261" algn="just">
              <a:buFont typeface="Arial" panose="020B0604020202020204" pitchFamily="34" charset="0"/>
              <a:buChar char="•"/>
            </a:pPr>
            <a:r>
              <a:rPr lang="en-US" dirty="0"/>
              <a:t>We must think about this when we are attempting to engage a parent/caregiver around the needs of the child.  The parent may not have much trust of authority and be mistrustful of any support offered.</a:t>
            </a:r>
          </a:p>
          <a:p>
            <a:pPr marL="165261" indent="-165261" algn="just">
              <a:buFont typeface="Arial" panose="020B0604020202020204" pitchFamily="34" charset="0"/>
              <a:buChar char="•"/>
            </a:pPr>
            <a:r>
              <a:rPr lang="en-US" dirty="0"/>
              <a:t>This slide provides some examples of how a trauma history may impact parents/caregivers.  As professionals, in our roles with children and families, we need to change our perspective when a parent is not meeting objectives or goals from being non-compliant or resistant to being impacting by trauma, and help that parent manage their own emotional and behavioral responses through that lens of trauma.</a:t>
            </a:r>
          </a:p>
          <a:p>
            <a:pPr algn="just"/>
            <a:endParaRPr lang="en-US" dirty="0"/>
          </a:p>
          <a:p>
            <a:pPr algn="just"/>
            <a:r>
              <a:rPr lang="en-US" dirty="0"/>
              <a:t>Mental illness: </a:t>
            </a:r>
          </a:p>
          <a:p>
            <a:pPr marL="165261" indent="-165261" algn="just">
              <a:buFont typeface="Arial" panose="020B0604020202020204" pitchFamily="34" charset="0"/>
              <a:buChar char="•"/>
            </a:pPr>
            <a:r>
              <a:rPr lang="en-US" dirty="0"/>
              <a:t>Throughout this presentation we have discussed different symptoms or the impact of trauma.  Many of these may seem very similar to symptoms of psychiatric disorders such as ADHD or Bipolar Disorder.  We are still learning about the relationship between mental disorders and trauma.  We certainly know they can co-occur and that having a mental illness can place you at higher risk for the impact of trauma.</a:t>
            </a:r>
          </a:p>
          <a:p>
            <a:pPr marL="165261" indent="-165261" algn="just">
              <a:buFont typeface="Arial" panose="020B0604020202020204" pitchFamily="34" charset="0"/>
              <a:buChar char="•"/>
            </a:pPr>
            <a:r>
              <a:rPr lang="en-US" dirty="0"/>
              <a:t>The most frequently thought of mental disorder related to trauma is Posttraumatic Stress Disorder.  But we must be careful to not limit our understanding of the impact of trauma to just those with the diagnosis of PTSD.  Many other disorders may also be associated with trauma either as a precipitating event or as the manifestation of the impact of trauma.  Such diagnoses may include depressive or anxiety disorders, substance use disorders, even conduct disorder.  New research is even creating a link between being diagnosed with schizophrenia and having a trauma history.  We should always be aware of the potential impact of trauma and if present and co-occurring with another diagnosis understand we must address the trauma in combination with, or integrated with, other treatments.</a:t>
            </a:r>
          </a:p>
          <a:p>
            <a:pPr marL="165261" indent="-165261" algn="just">
              <a:buFont typeface="Arial" panose="020B0604020202020204" pitchFamily="34" charset="0"/>
              <a:buChar char="•"/>
            </a:pPr>
            <a:r>
              <a:rPr lang="en-US" dirty="0"/>
              <a:t>Finally, many people with lived experience of trauma do not want to be labeled with a mental disorder believing that the focus should be on “what happened to them” as opposed to “what is wrong with them”.</a:t>
            </a:r>
          </a:p>
          <a:p>
            <a:pPr algn="just"/>
            <a:endParaRPr lang="en-US" b="1" dirty="0"/>
          </a:p>
          <a:p>
            <a:pPr algn="just"/>
            <a:r>
              <a:rPr lang="en-US" b="1" dirty="0"/>
              <a:t>THIS SLIDE CAN BE USED FOR TABLE OR GROUP DISCUSSIONS</a:t>
            </a:r>
            <a:endParaRPr lang="en-US" dirty="0"/>
          </a:p>
          <a:p>
            <a:pPr algn="just"/>
            <a:r>
              <a:rPr lang="en-US" b="1" dirty="0"/>
              <a:t>Discussion Questions</a:t>
            </a:r>
            <a:endParaRPr lang="en-US" dirty="0"/>
          </a:p>
          <a:p>
            <a:pPr algn="just"/>
            <a:r>
              <a:rPr lang="en-US" dirty="0"/>
              <a:t>Use these discussion questions after a clear explanation of how trauma can impact development as a result of its impact on the brain.  Remind participants of “what fires together, wires together” – when a person is constantly using his/her survival brain, that is what is building and growing strong, while other areas are weakening</a:t>
            </a:r>
          </a:p>
          <a:p>
            <a:pPr algn="just"/>
            <a:r>
              <a:rPr lang="en-US" dirty="0"/>
              <a:t>Do any of these impacts jump out at you?</a:t>
            </a:r>
          </a:p>
          <a:p>
            <a:pPr algn="just"/>
            <a:r>
              <a:rPr lang="en-US" dirty="0"/>
              <a:t>Have you seen them before in an adult?</a:t>
            </a:r>
          </a:p>
          <a:p>
            <a:pPr algn="just"/>
            <a:r>
              <a:rPr lang="en-US" dirty="0"/>
              <a:t>Why do you think that these are the potential effects of trauma?</a:t>
            </a:r>
          </a:p>
          <a:p>
            <a:endParaRPr lang="en-US" dirty="0"/>
          </a:p>
        </p:txBody>
      </p:sp>
      <p:sp>
        <p:nvSpPr>
          <p:cNvPr id="4" name="Slide Number Placeholder 3"/>
          <p:cNvSpPr>
            <a:spLocks noGrp="1"/>
          </p:cNvSpPr>
          <p:nvPr>
            <p:ph type="sldNum" sz="quarter" idx="10"/>
          </p:nvPr>
        </p:nvSpPr>
        <p:spPr>
          <a:xfrm>
            <a:off x="1903519" y="378279"/>
            <a:ext cx="2911263" cy="451626"/>
          </a:xfrm>
          <a:prstGeom prst="rect">
            <a:avLst/>
          </a:prstGeom>
        </p:spPr>
        <p:txBody>
          <a:bodyPr/>
          <a:lstStyle/>
          <a:p>
            <a:fld id="{F61BDD6F-076A-4478-AEC7-2C37646310A9}"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513069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a:xfrm>
            <a:off x="196188" y="4372719"/>
            <a:ext cx="6709582" cy="4758501"/>
          </a:xfrm>
        </p:spPr>
        <p:txBody>
          <a:bodyPr/>
          <a:lstStyle/>
          <a:p>
            <a:pPr defTabSz="881261">
              <a:defRPr/>
            </a:pPr>
            <a:r>
              <a:rPr lang="en-US" sz="1000" dirty="0">
                <a:solidFill>
                  <a:schemeClr val="accent4">
                    <a:lumMod val="50000"/>
                  </a:schemeClr>
                </a:solidFill>
              </a:rPr>
              <a:t>Applying the Lens of Trauma to inequitable outcomes.  So how do we apply the science of trauma and toxic stress to real life?  What do we DO with this information?  It is important for us to SEE trauma if we are going to address it.  We must see trauma that occurs within and through relationships (interpersonal) and those that occur through and in our social systems and structures.  Now we will begin to question how historical trauma, ACEs and adverse community environments work on peoples’ health, behavior, and life outcomes in ways that we don’t outwardly discuss in the common narrative.   </a:t>
            </a:r>
          </a:p>
          <a:p>
            <a:pPr defTabSz="881261">
              <a:defRPr/>
            </a:pPr>
            <a:endParaRPr lang="en-US" sz="1000" dirty="0">
              <a:solidFill>
                <a:schemeClr val="accent4">
                  <a:lumMod val="50000"/>
                </a:schemeClr>
              </a:solidFill>
            </a:endParaRPr>
          </a:p>
          <a:p>
            <a:pPr defTabSz="881261">
              <a:defRPr/>
            </a:pPr>
            <a:r>
              <a:rPr lang="en-US" sz="1000" dirty="0">
                <a:solidFill>
                  <a:schemeClr val="accent4">
                    <a:lumMod val="50000"/>
                  </a:schemeClr>
                </a:solidFill>
              </a:rPr>
              <a:t>Give an additional disclaimer to the audience about the fact that this section maybe be triggering given that it’s speaking to the lived experience of many.  We may even encounter personal resistance.  In this section, we use the science of trauma to look at various social issues in a new way by applying the lens of trauma.  </a:t>
            </a:r>
            <a:endParaRPr lang="en-US" sz="1000" dirty="0"/>
          </a:p>
        </p:txBody>
      </p:sp>
      <p:sp>
        <p:nvSpPr>
          <p:cNvPr id="4" name="Slide Number Placeholder 3"/>
          <p:cNvSpPr>
            <a:spLocks noGrp="1"/>
          </p:cNvSpPr>
          <p:nvPr>
            <p:ph type="sldNum" sz="quarter" idx="10"/>
          </p:nvPr>
        </p:nvSpPr>
        <p:spPr/>
        <p:txBody>
          <a:bodyPr/>
          <a:lstStyle/>
          <a:p>
            <a:fld id="{88CA3000-F477-488E-ABA3-C6FBA89B5317}" type="slidenum">
              <a:rPr lang="en-US" smtClean="0"/>
              <a:pPr/>
              <a:t>38</a:t>
            </a:fld>
            <a:endParaRPr lang="en-US" dirty="0"/>
          </a:p>
        </p:txBody>
      </p:sp>
    </p:spTree>
    <p:extLst>
      <p:ext uri="{BB962C8B-B14F-4D97-AF65-F5344CB8AC3E}">
        <p14:creationId xmlns:p14="http://schemas.microsoft.com/office/powerpoint/2010/main" val="3666042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6759" indent="-166759" algn="just">
              <a:buFont typeface="Arial" panose="020B0604020202020204" pitchFamily="34" charset="0"/>
              <a:buChar char="•"/>
            </a:pPr>
            <a:r>
              <a:rPr lang="en-US" dirty="0"/>
              <a:t>We learn about trauma ideally to improve our response to children and adults who have lived experience with trauma, whether it is in mental health, domestic violence, education, juvenile justice, corrections, physical health, etc.</a:t>
            </a:r>
          </a:p>
          <a:p>
            <a:pPr marL="166759" indent="-166759" algn="just">
              <a:buFont typeface="Arial" panose="020B0604020202020204" pitchFamily="34" charset="0"/>
              <a:buChar char="•"/>
            </a:pPr>
            <a:r>
              <a:rPr lang="en-US" dirty="0"/>
              <a:t>Our first concern obviously is to “do no harm”.  Unfortunately, sometimes what we do </a:t>
            </a:r>
            <a:r>
              <a:rPr lang="en-US" b="1" u="sng" dirty="0"/>
              <a:t>unintentionally </a:t>
            </a:r>
            <a:r>
              <a:rPr lang="en-US" dirty="0"/>
              <a:t>can trigger a trauma response and increase an individual’s level of feeling unsafe causing more anxiety.</a:t>
            </a:r>
          </a:p>
          <a:p>
            <a:pPr marL="166759" indent="-166759" algn="just">
              <a:buFont typeface="Arial" panose="020B0604020202020204" pitchFamily="34" charset="0"/>
              <a:buChar char="•"/>
            </a:pPr>
            <a:r>
              <a:rPr lang="en-US" dirty="0"/>
              <a:t>Our interventions are also often ineffective if we don’t understand the physiological impact trauma can have.  The use of behavior modification is common and may lead to escalating behavior rather than assist the individual in managing their physiological response.  We need to re-conceptualize individual’s responses from being intentional to being physiologically based. </a:t>
            </a:r>
          </a:p>
          <a:p>
            <a:pPr marL="166759" indent="-166759" algn="just">
              <a:buFont typeface="Arial" panose="020B0604020202020204" pitchFamily="34" charset="0"/>
              <a:buChar char="•"/>
            </a:pPr>
            <a:r>
              <a:rPr lang="en-US" dirty="0"/>
              <a:t>Additionally, policies, practices and environments need to be reviewed through the lens of trauma to ensure we are not triggering an individual and that we have the capacity to support individuals with trauma histories.</a:t>
            </a:r>
          </a:p>
          <a:p>
            <a:pPr marL="166759" indent="-166759" algn="just">
              <a:buFont typeface="Arial" panose="020B0604020202020204" pitchFamily="34" charset="0"/>
              <a:buChar char="•"/>
            </a:pPr>
            <a:endParaRPr lang="en-US" dirty="0"/>
          </a:p>
          <a:p>
            <a:pPr marL="0" indent="0" algn="just">
              <a:buFont typeface="Arial" panose="020B0604020202020204" pitchFamily="34" charset="0"/>
              <a:buNone/>
            </a:pPr>
            <a:r>
              <a:rPr lang="en-US" b="1" dirty="0"/>
              <a:t>DISCUSSION QUESTIONS</a:t>
            </a:r>
          </a:p>
          <a:p>
            <a:pPr marL="0" indent="0" algn="just">
              <a:buFont typeface="Arial" panose="020B0604020202020204" pitchFamily="34" charset="0"/>
              <a:buNone/>
            </a:pPr>
            <a:r>
              <a:rPr lang="en-US" b="1" dirty="0"/>
              <a:t>These questions can be processed out loud, in small groups, dyads, or internally.  The goal is to process the material and make sure that participants understand that we are more than our experiences and that the behaviors we see may be the result of trauma.</a:t>
            </a:r>
          </a:p>
          <a:p>
            <a:pPr marL="0" indent="0" algn="just">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a:xfrm>
            <a:off x="1903519" y="378279"/>
            <a:ext cx="2911263" cy="451626"/>
          </a:xfrm>
          <a:prstGeom prst="rect">
            <a:avLst/>
          </a:prstGeom>
        </p:spPr>
        <p:txBody>
          <a:bodyPr/>
          <a:lstStyle/>
          <a:p>
            <a:fld id="{2671E45D-C7A0-45B5-B4FC-73E834BBD5F4}" type="slidenum">
              <a:rPr lang="en-US" smtClean="0"/>
              <a:t>39</a:t>
            </a:fld>
            <a:endParaRPr lang="en-US"/>
          </a:p>
        </p:txBody>
      </p:sp>
    </p:spTree>
    <p:extLst>
      <p:ext uri="{BB962C8B-B14F-4D97-AF65-F5344CB8AC3E}">
        <p14:creationId xmlns:p14="http://schemas.microsoft.com/office/powerpoint/2010/main" val="659472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5222" indent="-165222" algn="just">
              <a:buFont typeface="Arial" panose="020B0604020202020204" pitchFamily="34" charset="0"/>
              <a:buChar char="•"/>
            </a:pPr>
            <a:r>
              <a:rPr lang="en-US" dirty="0"/>
              <a:t>There is growing evidence however that individuals with chronic trauma may not have yet developed the cognitive capacities to benefit from these predominantly cognitively based interventions.  In those cases, we may need to start with more sensory interventions that focus initially on lower, more primitive parts of the brain to help build cognitive capacities.</a:t>
            </a:r>
          </a:p>
          <a:p>
            <a:pPr marL="165222" indent="-165222" algn="just">
              <a:buFont typeface="Arial" panose="020B0604020202020204" pitchFamily="34" charset="0"/>
              <a:buChar char="•"/>
            </a:pPr>
            <a:r>
              <a:rPr lang="en-US" dirty="0"/>
              <a:t>These sensory interventions are often repetitive rhythmic activities that may mimic our early learning of emotional and behavioral regulation.  Remember brain growth is hierarchical so we need to build a solid base to be able to support higher level development.</a:t>
            </a:r>
          </a:p>
          <a:p>
            <a:pPr marL="165222" indent="-165222" algn="just">
              <a:buFont typeface="Arial" panose="020B0604020202020204" pitchFamily="34" charset="0"/>
              <a:buChar char="•"/>
            </a:pPr>
            <a:r>
              <a:rPr lang="en-US" dirty="0"/>
              <a:t>Remind audience that not all individuals who experience trauma will require a clinical-level of intervention.  </a:t>
            </a:r>
          </a:p>
          <a:p>
            <a:pPr marL="165222" indent="-165222" algn="just">
              <a:buFont typeface="Arial" panose="020B0604020202020204" pitchFamily="34" charset="0"/>
              <a:buChar char="•"/>
            </a:pPr>
            <a:r>
              <a:rPr lang="en-US" dirty="0"/>
              <a:t>“Significant” is not determined by clinical standards; rather, what an individual determines to be significant: Loss of a job, move to a new city, becoming a parent, ending a relationship, </a:t>
            </a:r>
            <a:r>
              <a:rPr lang="en-US" dirty="0" err="1"/>
              <a:t>etc</a:t>
            </a:r>
            <a:r>
              <a:rPr lang="en-US" dirty="0"/>
              <a:t>…</a:t>
            </a:r>
          </a:p>
        </p:txBody>
      </p:sp>
      <p:sp>
        <p:nvSpPr>
          <p:cNvPr id="4" name="Slide Number Placeholder 3"/>
          <p:cNvSpPr>
            <a:spLocks noGrp="1"/>
          </p:cNvSpPr>
          <p:nvPr>
            <p:ph type="sldNum" sz="quarter" idx="10"/>
          </p:nvPr>
        </p:nvSpPr>
        <p:spPr>
          <a:xfrm>
            <a:off x="1886278" y="374661"/>
            <a:ext cx="2884893" cy="447307"/>
          </a:xfrm>
          <a:prstGeom prst="rect">
            <a:avLst/>
          </a:prstGeom>
        </p:spPr>
        <p:txBody>
          <a:bodyPr/>
          <a:lstStyle/>
          <a:p>
            <a:fld id="{2671E45D-C7A0-45B5-B4FC-73E834BBD5F4}" type="slidenum">
              <a:rPr lang="en-US" smtClean="0"/>
              <a:t>40</a:t>
            </a:fld>
            <a:endParaRPr lang="en-US"/>
          </a:p>
        </p:txBody>
      </p:sp>
    </p:spTree>
    <p:extLst>
      <p:ext uri="{BB962C8B-B14F-4D97-AF65-F5344CB8AC3E}">
        <p14:creationId xmlns:p14="http://schemas.microsoft.com/office/powerpoint/2010/main" val="348882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A3000-F477-488E-ABA3-C6FBA89B5317}" type="slidenum">
              <a:rPr lang="en-US" smtClean="0"/>
              <a:pPr/>
              <a:t>5</a:t>
            </a:fld>
            <a:endParaRPr lang="en-US"/>
          </a:p>
        </p:txBody>
      </p:sp>
    </p:spTree>
    <p:extLst>
      <p:ext uri="{BB962C8B-B14F-4D97-AF65-F5344CB8AC3E}">
        <p14:creationId xmlns:p14="http://schemas.microsoft.com/office/powerpoint/2010/main" val="2002071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6759" indent="-166759" algn="just">
              <a:buFont typeface="Arial" panose="020B0604020202020204" pitchFamily="34" charset="0"/>
              <a:buChar char="•"/>
            </a:pPr>
            <a:r>
              <a:rPr lang="en-US" dirty="0"/>
              <a:t>So as we begin our journey learning more about the impact of trauma, we must shift our perspective. We must stop thinking in terms of “what is wrong” with someone and with the goal of getting them to stop doing whatever it is that is causing problems for themselves and others.  Instead we should look through the lens of trauma and ask “What happened to you” to begin exploring the events that shaped their brain and subsequently their emotions, behaviors, relationships and a multitude of other capacities.</a:t>
            </a:r>
          </a:p>
          <a:p>
            <a:pPr marL="166759" indent="-166759" algn="just">
              <a:buFont typeface="Arial" panose="020B0604020202020204" pitchFamily="34" charset="0"/>
              <a:buChar char="•"/>
            </a:pPr>
            <a:r>
              <a:rPr lang="en-US" dirty="0"/>
              <a:t>With this we begin to make the shift to understanding that what we and others may view as negative behaviors (substance use, delinquent or criminal behaviors, cutting, </a:t>
            </a:r>
            <a:r>
              <a:rPr lang="en-US" dirty="0" err="1"/>
              <a:t>etc</a:t>
            </a:r>
            <a:r>
              <a:rPr lang="en-US" dirty="0"/>
              <a:t>) are actually coping mechanisms learned and wired in our brain in an attempt to cope with chronic traumatic events.</a:t>
            </a:r>
          </a:p>
          <a:p>
            <a:pPr marL="166759" indent="-166759" algn="just">
              <a:buFont typeface="Arial" panose="020B0604020202020204" pitchFamily="34" charset="0"/>
              <a:buChar char="•"/>
            </a:pPr>
            <a:r>
              <a:rPr lang="en-US" dirty="0"/>
              <a:t>Our focus can then shift from stopping the negative behaviors to helping develop more adaptive ways to manage overwhelming feelings, thoughts and triggers.  We recognize that we must help people “rewire” their brains through consistent trusting and supportive relationships and development of self-regulatory skills.</a:t>
            </a:r>
          </a:p>
          <a:p>
            <a:endParaRPr lang="en-US" dirty="0"/>
          </a:p>
        </p:txBody>
      </p:sp>
      <p:sp>
        <p:nvSpPr>
          <p:cNvPr id="4" name="Slide Number Placeholder 3"/>
          <p:cNvSpPr>
            <a:spLocks noGrp="1"/>
          </p:cNvSpPr>
          <p:nvPr>
            <p:ph type="sldNum" sz="quarter" idx="10"/>
          </p:nvPr>
        </p:nvSpPr>
        <p:spPr>
          <a:xfrm>
            <a:off x="1903519" y="378279"/>
            <a:ext cx="2911263" cy="451626"/>
          </a:xfrm>
          <a:prstGeom prst="rect">
            <a:avLst/>
          </a:prstGeom>
        </p:spPr>
        <p:txBody>
          <a:bodyPr/>
          <a:lstStyle/>
          <a:p>
            <a:fld id="{1A4E5908-060F-4DB7-92F1-04A1DC54ED9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234315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79471" indent="-179471">
              <a:buFont typeface="Arial" panose="020B0604020202020204" pitchFamily="34" charset="0"/>
              <a:buChar char="•"/>
            </a:pPr>
            <a:r>
              <a:rPr lang="en-US" sz="1300" dirty="0"/>
              <a:t>We have to understand the part we play as individuals as citizens and professions in a system we inherited – how do we use our power to create change and build Alive and Well Communities, rather than perpetuate current systems that hurt others.  </a:t>
            </a:r>
          </a:p>
          <a:p>
            <a:pPr marL="179471" indent="-179471">
              <a:buFont typeface="Arial" panose="020B0604020202020204" pitchFamily="34" charset="0"/>
              <a:buChar char="•"/>
            </a:pPr>
            <a:r>
              <a:rPr lang="en-US" sz="1300" dirty="0"/>
              <a:t>REMIND ALL PARTICIPANTS TO COMPLETE AN EVALUATION. </a:t>
            </a:r>
          </a:p>
        </p:txBody>
      </p:sp>
      <p:sp>
        <p:nvSpPr>
          <p:cNvPr id="4" name="Slide Number Placeholder 3"/>
          <p:cNvSpPr>
            <a:spLocks noGrp="1"/>
          </p:cNvSpPr>
          <p:nvPr>
            <p:ph type="sldNum" sz="quarter" idx="10"/>
          </p:nvPr>
        </p:nvSpPr>
        <p:spPr>
          <a:xfrm>
            <a:off x="2072642" y="403488"/>
            <a:ext cx="3169920" cy="481726"/>
          </a:xfrm>
          <a:prstGeom prst="rect">
            <a:avLst/>
          </a:prstGeom>
        </p:spPr>
        <p:txBody>
          <a:bodyPr/>
          <a:lstStyle/>
          <a:p>
            <a:fld id="{6EDFE116-503F-4D6B-A096-393E4ECFEEB4}"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420287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r>
              <a:rPr lang="en-US" dirty="0"/>
              <a:t>Today, we will discuss the science of trauma. We invite you in this conversation to consider how this information causes you to shift your lens to using what we call…the trauma lens.</a:t>
            </a:r>
          </a:p>
          <a:p>
            <a:endParaRPr lang="en-US" dirty="0"/>
          </a:p>
          <a:p>
            <a:r>
              <a:rPr lang="en-US" dirty="0"/>
              <a:t>You don’t have to say it out loud, but think for a minute…think of a friend or family members whose behavior you have tried to understand, but despite trying to understand you still wonder – what’s wrong with them? They may not take good care of themselves. They may rely too much on substances to make it through the day. They may not be able to hold down a job. They may get angry easily. This behavior may have come with some pretty harsh consequences, but they still persist in this behavior.</a:t>
            </a:r>
          </a:p>
          <a:p>
            <a:endParaRPr lang="en-US" dirty="0"/>
          </a:p>
          <a:p>
            <a:r>
              <a:rPr lang="en-US" dirty="0"/>
              <a:t>What you learn today may help explain some of these behaviors. After today’s presentation, we hope you have the tools to begin to shift the question from “What’s wrong with them?” to “What happened to them?” Ultimately, by shifting the question we believe we can identify new solutions that will make our communities healthier and more equitable.</a:t>
            </a:r>
          </a:p>
        </p:txBody>
      </p:sp>
      <p:sp>
        <p:nvSpPr>
          <p:cNvPr id="4" name="Slide Number Placeholder 3"/>
          <p:cNvSpPr>
            <a:spLocks noGrp="1"/>
          </p:cNvSpPr>
          <p:nvPr>
            <p:ph type="sldNum" sz="quarter" idx="10"/>
          </p:nvPr>
        </p:nvSpPr>
        <p:spPr/>
        <p:txBody>
          <a:bodyPr/>
          <a:lstStyle/>
          <a:p>
            <a:fld id="{88CA3000-F477-488E-ABA3-C6FBA89B5317}" type="slidenum">
              <a:rPr lang="en-US" smtClean="0"/>
              <a:pPr/>
              <a:t>6</a:t>
            </a:fld>
            <a:endParaRPr lang="en-US"/>
          </a:p>
        </p:txBody>
      </p:sp>
    </p:spTree>
    <p:extLst>
      <p:ext uri="{BB962C8B-B14F-4D97-AF65-F5344CB8AC3E}">
        <p14:creationId xmlns:p14="http://schemas.microsoft.com/office/powerpoint/2010/main" val="929226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6759" indent="-166759">
              <a:buFont typeface="Arial" panose="020B0604020202020204" pitchFamily="34" charset="0"/>
              <a:buChar char="•"/>
            </a:pPr>
            <a:r>
              <a:rPr lang="en-US" dirty="0"/>
              <a:t>What is stress?</a:t>
            </a:r>
          </a:p>
          <a:p>
            <a:pPr marL="166759" indent="-166759">
              <a:buFont typeface="Arial" panose="020B0604020202020204" pitchFamily="34" charset="0"/>
              <a:buChar char="•"/>
            </a:pPr>
            <a:r>
              <a:rPr lang="en-US" dirty="0"/>
              <a:t>What are events or situations that are stressful for you?</a:t>
            </a:r>
          </a:p>
          <a:p>
            <a:pPr marL="166759" indent="-166759">
              <a:buFont typeface="Arial" panose="020B0604020202020204" pitchFamily="34" charset="0"/>
              <a:buChar char="•"/>
            </a:pPr>
            <a:r>
              <a:rPr lang="en-US" dirty="0"/>
              <a:t>Ask participants what they think of when they hear the word stress. What does it remind them of or what do they think it means?</a:t>
            </a:r>
          </a:p>
          <a:p>
            <a:pPr marL="166759" indent="-166759">
              <a:buFont typeface="Arial" panose="020B0604020202020204" pitchFamily="34" charset="0"/>
              <a:buChar char="•"/>
            </a:pPr>
            <a:endParaRPr lang="en-US" dirty="0"/>
          </a:p>
          <a:p>
            <a:pPr marL="166759" indent="-166759">
              <a:buFont typeface="Arial" panose="020B0604020202020204" pitchFamily="34" charset="0"/>
              <a:buChar char="•"/>
            </a:pPr>
            <a:r>
              <a:rPr lang="en-US" dirty="0"/>
              <a:t>Respond by affirming their answers and then letting them know that this presentation is focusing on trauma but it’s important to know that toxic stress has the same impact on our bodies as trauma.  </a:t>
            </a:r>
          </a:p>
          <a:p>
            <a:endParaRPr lang="en-US" dirty="0"/>
          </a:p>
        </p:txBody>
      </p:sp>
      <p:sp>
        <p:nvSpPr>
          <p:cNvPr id="4" name="Slide Number Placeholder 3"/>
          <p:cNvSpPr>
            <a:spLocks noGrp="1"/>
          </p:cNvSpPr>
          <p:nvPr>
            <p:ph type="sldNum" sz="quarter" idx="10"/>
          </p:nvPr>
        </p:nvSpPr>
        <p:spPr>
          <a:xfrm>
            <a:off x="1903519" y="378279"/>
            <a:ext cx="2911263" cy="451626"/>
          </a:xfrm>
          <a:prstGeom prst="rect">
            <a:avLst/>
          </a:prstGeom>
        </p:spPr>
        <p:txBody>
          <a:bodyPr/>
          <a:lstStyle/>
          <a:p>
            <a:fld id="{1A4E5908-060F-4DB7-92F1-04A1DC54ED9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58738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algn="just"/>
            <a:r>
              <a:rPr lang="en-US" b="1" dirty="0"/>
              <a:t>Provide examples of stress at each level, then explain how the stress becomes toxic</a:t>
            </a:r>
          </a:p>
          <a:p>
            <a:pPr algn="just"/>
            <a:r>
              <a:rPr lang="en-US" b="1" dirty="0"/>
              <a:t>Positive stress response</a:t>
            </a:r>
            <a:r>
              <a:rPr lang="en-US" dirty="0"/>
              <a:t> is a normal and essential part of healthy development, characterized by brief increases in heart rate and mild elevations in hormone levels. Some situations that might trigger a positive stress response are the first day with a new caregiver or receiving an injected immunization.</a:t>
            </a:r>
          </a:p>
          <a:p>
            <a:pPr algn="just"/>
            <a:r>
              <a:rPr lang="en-US" b="1" dirty="0"/>
              <a:t>Tolerable stress response</a:t>
            </a:r>
            <a:r>
              <a:rPr lang="en-US" dirty="0"/>
              <a:t> activates the body’s alert systems to a greater degree as a result of more severe, longer-lasting difficulties, such as the loss of a loved one, a natural disaster, or a frightening injury. If the activation is time-limited and buffered by relationships with adults who help the child adapt, the brain and other organs recover from what might otherwise be damaging effects.</a:t>
            </a:r>
          </a:p>
          <a:p>
            <a:pPr algn="just"/>
            <a:r>
              <a:rPr lang="en-US" b="1" dirty="0"/>
              <a:t>Toxic stress response</a:t>
            </a:r>
            <a:r>
              <a:rPr lang="en-US" dirty="0"/>
              <a:t> can occur when a child experiences strong, frequent, and/or prolonged adversity—such as physical or emotional abuse, chronic neglect, caregiver substance abuse or mental illness, exposure to violence, and/or the accumulated burdens of family economic hardship—without adequate adult support. This kind of prolonged activation of the stress response systems can disrupt the development of brain architecture and other organ systems, and increase the risk for stress-related disease and cognitive impairment, well into the adult years.</a:t>
            </a:r>
          </a:p>
          <a:p>
            <a:pPr algn="just"/>
            <a:endParaRPr lang="en-US" dirty="0"/>
          </a:p>
          <a:p>
            <a:pPr algn="just"/>
            <a:r>
              <a:rPr lang="en-US" dirty="0"/>
              <a:t>http://developingchild.harvard.edu/science/key-concepts/toxic-stress/</a:t>
            </a:r>
          </a:p>
          <a:p>
            <a:endParaRPr lang="en-US" dirty="0"/>
          </a:p>
          <a:p>
            <a:pPr marL="166369" indent="-16636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1886278" y="374661"/>
            <a:ext cx="2884893" cy="447307"/>
          </a:xfrm>
          <a:prstGeom prst="rect">
            <a:avLst/>
          </a:prstGeom>
        </p:spPr>
        <p:txBody>
          <a:bodyPr/>
          <a:lstStyle/>
          <a:p>
            <a:fld id="{1A4E5908-060F-4DB7-92F1-04A1DC54ED9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8247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6759" indent="-166759">
              <a:buFont typeface="Arial" panose="020B0604020202020204" pitchFamily="34" charset="0"/>
              <a:buChar char="•"/>
            </a:pPr>
            <a:r>
              <a:rPr lang="en-US" dirty="0"/>
              <a:t>Ask participants what they think of when they hear the word trauma. What does it remind them of or what do they think it means?</a:t>
            </a:r>
          </a:p>
          <a:p>
            <a:pPr marL="166759" indent="-166759">
              <a:buFont typeface="Arial" panose="020B0604020202020204" pitchFamily="34" charset="0"/>
              <a:buChar char="•"/>
            </a:pPr>
            <a:endParaRPr lang="en-US" dirty="0"/>
          </a:p>
          <a:p>
            <a:pPr marL="166759" indent="-166759">
              <a:buFont typeface="Arial" panose="020B0604020202020204" pitchFamily="34" charset="0"/>
              <a:buChar char="•"/>
            </a:pPr>
            <a:r>
              <a:rPr lang="en-US" dirty="0"/>
              <a:t>Respond by affirming their answers and then letting them know that this presentation is going to take a broad approach to understanding trauma.</a:t>
            </a:r>
          </a:p>
          <a:p>
            <a:pPr marL="166759" indent="-166759">
              <a:buFont typeface="Arial" panose="020B0604020202020204" pitchFamily="34" charset="0"/>
              <a:buChar char="•"/>
            </a:pPr>
            <a:endParaRPr lang="en-US" dirty="0"/>
          </a:p>
          <a:p>
            <a:pPr marL="166759" indent="-166759">
              <a:buFont typeface="Arial" panose="020B0604020202020204" pitchFamily="34" charset="0"/>
              <a:buChar char="•"/>
            </a:pPr>
            <a:r>
              <a:rPr lang="en-US" dirty="0">
                <a:sym typeface="Wingdings" panose="05000000000000000000" pitchFamily="2" charset="2"/>
              </a:rPr>
              <a:t>Some people may hear the examples you just shared and be able to remove themselves from the conversation because they’ve never experienced those traumatic events.  However, who in the room has never experienced stress?</a:t>
            </a:r>
          </a:p>
          <a:p>
            <a:endParaRPr lang="en-US" dirty="0">
              <a:sym typeface="Wingdings" panose="05000000000000000000" pitchFamily="2" charset="2"/>
            </a:endParaRPr>
          </a:p>
          <a:p>
            <a:pPr marL="166759" indent="-166759">
              <a:buFont typeface="Arial" panose="020B0604020202020204" pitchFamily="34" charset="0"/>
              <a:buChar char="•"/>
            </a:pPr>
            <a:r>
              <a:rPr lang="en-US" dirty="0"/>
              <a:t>Connect stress and trauma</a:t>
            </a:r>
            <a:r>
              <a:rPr lang="en-US" dirty="0">
                <a:sym typeface="Wingdings" panose="05000000000000000000" pitchFamily="2" charset="2"/>
              </a:rPr>
              <a:t> same effects on the body </a:t>
            </a:r>
          </a:p>
          <a:p>
            <a:pPr marL="166759" indent="-16675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a:xfrm>
            <a:off x="1903519" y="378279"/>
            <a:ext cx="2911263" cy="451626"/>
          </a:xfrm>
          <a:prstGeom prst="rect">
            <a:avLst/>
          </a:prstGeom>
        </p:spPr>
        <p:txBody>
          <a:bodyPr/>
          <a:lstStyle/>
          <a:p>
            <a:fld id="{1A4E5908-060F-4DB7-92F1-04A1DC54ED9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5285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60450"/>
            <a:ext cx="5578475" cy="3138488"/>
          </a:xfrm>
        </p:spPr>
      </p:sp>
      <p:sp>
        <p:nvSpPr>
          <p:cNvPr id="3" name="Notes Placeholder 2"/>
          <p:cNvSpPr>
            <a:spLocks noGrp="1"/>
          </p:cNvSpPr>
          <p:nvPr>
            <p:ph type="body" idx="1"/>
          </p:nvPr>
        </p:nvSpPr>
        <p:spPr/>
        <p:txBody>
          <a:bodyPr/>
          <a:lstStyle/>
          <a:p>
            <a:pPr marL="166759" indent="-166759">
              <a:buFont typeface="Arial" panose="020B0604020202020204" pitchFamily="34" charset="0"/>
              <a:buChar char="•"/>
            </a:pPr>
            <a:r>
              <a:rPr lang="en-US" dirty="0"/>
              <a:t>Trauma is an event that overwhelms our ability to cope. </a:t>
            </a:r>
          </a:p>
          <a:p>
            <a:pPr marL="166759" indent="-166759">
              <a:buFont typeface="Arial" panose="020B0604020202020204" pitchFamily="34" charset="0"/>
              <a:buChar char="•"/>
            </a:pPr>
            <a:r>
              <a:rPr lang="en-US" dirty="0"/>
              <a:t>As awareness of the impact of trauma grows, it is important to understand that each individual’s perception of what is traumatic may differ depending on their personal level of resiliency and the external support networks they have.  </a:t>
            </a:r>
          </a:p>
          <a:p>
            <a:pPr marL="166759" indent="-166759">
              <a:buFont typeface="Arial" panose="020B0604020202020204" pitchFamily="34" charset="0"/>
              <a:buChar char="•"/>
            </a:pPr>
            <a:r>
              <a:rPr lang="en-US" dirty="0"/>
              <a:t>At the national and state levels, dialogues have begun to provide a more personal or individualized definition of trauma that takes into account differences in internal and external supports and strengths. </a:t>
            </a:r>
          </a:p>
          <a:p>
            <a:pPr marL="166759" indent="-166759">
              <a:buFont typeface="Arial" panose="020B0604020202020204" pitchFamily="34" charset="0"/>
              <a:buChar char="•"/>
            </a:pPr>
            <a:r>
              <a:rPr lang="en-US" dirty="0"/>
              <a:t>The “</a:t>
            </a:r>
            <a:r>
              <a:rPr lang="en-US" b="1" dirty="0"/>
              <a:t>Experience</a:t>
            </a:r>
            <a:r>
              <a:rPr lang="en-US" dirty="0"/>
              <a:t>” of the “</a:t>
            </a:r>
            <a:r>
              <a:rPr lang="en-US" b="1" dirty="0"/>
              <a:t>Event</a:t>
            </a:r>
            <a:r>
              <a:rPr lang="en-US" dirty="0"/>
              <a:t>” may be different resulting in different “</a:t>
            </a:r>
            <a:r>
              <a:rPr lang="en-US" b="1" dirty="0"/>
              <a:t>Effects</a:t>
            </a:r>
            <a:r>
              <a:rPr lang="en-US" dirty="0"/>
              <a:t>.  The first person may have few and short term effects, while the other without intervention may have more serious effects.  Remember </a:t>
            </a:r>
            <a:r>
              <a:rPr lang="en-US" b="1" dirty="0"/>
              <a:t>ONLY THE PERSON WHO EXPERIENCED THE EVENT CAN SAY WHETHER IT WAS TRAUMATIC AND WHAT WAS TRAUMATIC</a:t>
            </a:r>
            <a:r>
              <a:rPr lang="en-US" dirty="0"/>
              <a:t> </a:t>
            </a:r>
          </a:p>
          <a:p>
            <a:pPr marL="166759" indent="-166759">
              <a:buFont typeface="Arial" panose="020B0604020202020204" pitchFamily="34" charset="0"/>
              <a:buChar char="•"/>
            </a:pPr>
            <a:r>
              <a:rPr lang="en-US" dirty="0"/>
              <a:t>Give a clear example: </a:t>
            </a:r>
          </a:p>
          <a:p>
            <a:pPr marL="607350" lvl="1" indent="-166759">
              <a:buFont typeface="Arial" panose="020B0604020202020204" pitchFamily="34" charset="0"/>
              <a:buChar char="•"/>
            </a:pPr>
            <a:r>
              <a:rPr lang="en-US" dirty="0"/>
              <a:t>You may wish to give an example of two individuals who experienced the same event but because one has a calm temperament with extensive family and friends to support them and the other has a more irritable temperament with limited friends and families to support them.</a:t>
            </a:r>
          </a:p>
          <a:p>
            <a:endParaRPr lang="en-US" dirty="0"/>
          </a:p>
          <a:p>
            <a:endParaRPr lang="en-US" dirty="0"/>
          </a:p>
        </p:txBody>
      </p:sp>
      <p:sp>
        <p:nvSpPr>
          <p:cNvPr id="4" name="Slide Number Placeholder 3"/>
          <p:cNvSpPr>
            <a:spLocks noGrp="1"/>
          </p:cNvSpPr>
          <p:nvPr>
            <p:ph type="sldNum" sz="quarter" idx="10"/>
          </p:nvPr>
        </p:nvSpPr>
        <p:spPr/>
        <p:txBody>
          <a:bodyPr/>
          <a:lstStyle/>
          <a:p>
            <a:fld id="{88CA3000-F477-488E-ABA3-C6FBA89B5317}" type="slidenum">
              <a:rPr lang="en-US" smtClean="0"/>
              <a:pPr/>
              <a:t>10</a:t>
            </a:fld>
            <a:endParaRPr lang="en-US" dirty="0"/>
          </a:p>
        </p:txBody>
      </p:sp>
    </p:spTree>
    <p:extLst>
      <p:ext uri="{BB962C8B-B14F-4D97-AF65-F5344CB8AC3E}">
        <p14:creationId xmlns:p14="http://schemas.microsoft.com/office/powerpoint/2010/main" val="280166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buNone/>
              <a:defRPr sz="2200">
                <a:solidFill>
                  <a:srgbClr val="002060"/>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dirty="0"/>
              <a:t>Click to edit Master subtitle style</a:t>
            </a:r>
          </a:p>
        </p:txBody>
      </p:sp>
      <p:cxnSp>
        <p:nvCxnSpPr>
          <p:cNvPr id="8" name="Straight Connector 7"/>
          <p:cNvCxnSpPr/>
          <p:nvPr/>
        </p:nvCxnSpPr>
        <p:spPr>
          <a:xfrm>
            <a:off x="1978661"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28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2996" y="6223830"/>
            <a:ext cx="2329075" cy="365125"/>
          </a:xfrm>
          <a:prstGeom prst="rect">
            <a:avLst/>
          </a:prstGeom>
        </p:spPr>
        <p:txBody>
          <a:bodyPr/>
          <a:lstStyle/>
          <a:p>
            <a:fld id="{23E3BE1F-438D-414D-BD0E-3057897D98B1}" type="datetime1">
              <a:rPr lang="en-US" smtClean="0">
                <a:solidFill>
                  <a:srgbClr val="92D050"/>
                </a:solidFill>
              </a:rPr>
              <a:pPr/>
              <a:t>1/28/2020</a:t>
            </a:fld>
            <a:endParaRPr lang="en-US">
              <a:solidFill>
                <a:srgbClr val="92D050"/>
              </a:solidFill>
            </a:endParaRPr>
          </a:p>
        </p:txBody>
      </p:sp>
      <p:sp>
        <p:nvSpPr>
          <p:cNvPr id="6" name="Slide Number Placeholder 5"/>
          <p:cNvSpPr>
            <a:spLocks noGrp="1"/>
          </p:cNvSpPr>
          <p:nvPr>
            <p:ph type="sldNum" sz="quarter" idx="12"/>
          </p:nvPr>
        </p:nvSpPr>
        <p:spPr>
          <a:xfrm>
            <a:off x="9329532" y="6223830"/>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40989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2996" y="6223830"/>
            <a:ext cx="2329075" cy="365125"/>
          </a:xfrm>
          <a:prstGeom prst="rect">
            <a:avLst/>
          </a:prstGeom>
        </p:spPr>
        <p:txBody>
          <a:bodyPr/>
          <a:lstStyle/>
          <a:p>
            <a:fld id="{FF81EEA8-7589-45CF-A404-DC70377DD123}" type="datetime1">
              <a:rPr lang="en-US" smtClean="0">
                <a:solidFill>
                  <a:srgbClr val="92D050"/>
                </a:solidFill>
              </a:rPr>
              <a:pPr/>
              <a:t>1/28/2020</a:t>
            </a:fld>
            <a:endParaRPr lang="en-US">
              <a:solidFill>
                <a:srgbClr val="92D050"/>
              </a:solidFill>
            </a:endParaRPr>
          </a:p>
        </p:txBody>
      </p:sp>
      <p:sp>
        <p:nvSpPr>
          <p:cNvPr id="6" name="Slide Number Placeholder 5"/>
          <p:cNvSpPr>
            <a:spLocks noGrp="1"/>
          </p:cNvSpPr>
          <p:nvPr>
            <p:ph type="sldNum" sz="quarter" idx="12"/>
          </p:nvPr>
        </p:nvSpPr>
        <p:spPr>
          <a:xfrm>
            <a:off x="9329532" y="6223830"/>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85891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buNone/>
              <a:defRPr sz="2200">
                <a:solidFill>
                  <a:schemeClr val="tx1"/>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1/28/2020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1"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400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3FBB4-92BA-4C5F-B967-1867AAB0BD32}" type="datetime1">
              <a:rPr lang="en-US" smtClean="0">
                <a:solidFill>
                  <a:srgbClr val="92D050"/>
                </a:solidFill>
              </a:rPr>
              <a:pPr/>
              <a:t>1/28/2020</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619789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4F9DC4-1B72-428D-9CF0-BE4E210FC03D}" type="datetime1">
              <a:rPr lang="en-US" smtClean="0">
                <a:solidFill>
                  <a:srgbClr val="92D050"/>
                </a:solidFill>
              </a:rPr>
              <a:pPr/>
              <a:t>1/28/2020</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FF5CE7-AAAB-4FD7-AA06-F2A4CB84072C}" type="slidenum">
              <a:rPr lang="en-US" smtClean="0">
                <a:solidFill>
                  <a:srgbClr val="92D050"/>
                </a:solidFill>
              </a:rPr>
              <a:pPr/>
              <a:t>‹#›</a:t>
            </a:fld>
            <a:endParaRPr lang="en-US">
              <a:solidFill>
                <a:srgbClr val="92D050"/>
              </a:solidFill>
            </a:endParaRPr>
          </a:p>
        </p:txBody>
      </p:sp>
      <p:cxnSp>
        <p:nvCxnSpPr>
          <p:cNvPr id="7" name="Straight Connector 6"/>
          <p:cNvCxnSpPr/>
          <p:nvPr/>
        </p:nvCxnSpPr>
        <p:spPr>
          <a:xfrm>
            <a:off x="1981201"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928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899150-863B-4726-8153-026D06BD5261}" type="datetime1">
              <a:rPr lang="en-US" smtClean="0">
                <a:solidFill>
                  <a:srgbClr val="92D050"/>
                </a:solidFill>
              </a:rPr>
              <a:pPr/>
              <a:t>1/28/2020</a:t>
            </a:fld>
            <a:endParaRPr lang="en-US">
              <a:solidFill>
                <a:srgbClr val="92D050"/>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145947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AC35ED-D08E-4F9A-BC5C-B278B7B6FB02}" type="datetime1">
              <a:rPr lang="en-US" smtClean="0">
                <a:solidFill>
                  <a:srgbClr val="92D050"/>
                </a:solidFill>
              </a:rPr>
              <a:pPr/>
              <a:t>1/28/2020</a:t>
            </a:fld>
            <a:endParaRPr lang="en-US">
              <a:solidFill>
                <a:srgbClr val="92D050"/>
              </a:solidFill>
            </a:endParaRP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270803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A43ABE-5AFA-449D-85BA-66766867FFA0}" type="datetime1">
              <a:rPr lang="en-US" smtClean="0">
                <a:solidFill>
                  <a:srgbClr val="92D050"/>
                </a:solidFill>
              </a:rPr>
              <a:pPr/>
              <a:t>1/28/2020</a:t>
            </a:fld>
            <a:endParaRPr lang="en-US">
              <a:solidFill>
                <a:srgbClr val="92D05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3928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FB7CE-67B6-4EAC-8D20-AA9C92E432C4}" type="datetime1">
              <a:rPr lang="en-US" smtClean="0">
                <a:solidFill>
                  <a:srgbClr val="92D050"/>
                </a:solidFill>
              </a:rPr>
              <a:pPr/>
              <a:t>1/28/2020</a:t>
            </a:fld>
            <a:endParaRPr lang="en-US">
              <a:solidFill>
                <a:srgbClr val="92D050"/>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849880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DF6311-3AB3-4C8D-934F-8DF33B730389}" type="datetime1">
              <a:rPr lang="en-US" smtClean="0">
                <a:solidFill>
                  <a:srgbClr val="92D050"/>
                </a:solidFill>
              </a:rPr>
              <a:pPr/>
              <a:t>1/28/2020</a:t>
            </a:fld>
            <a:endParaRPr lang="en-US">
              <a:solidFill>
                <a:srgbClr val="92D050"/>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407774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2996" y="6223830"/>
            <a:ext cx="2329075" cy="365125"/>
          </a:xfrm>
          <a:prstGeom prst="rect">
            <a:avLst/>
          </a:prstGeom>
        </p:spPr>
        <p:txBody>
          <a:bodyPr/>
          <a:lstStyle/>
          <a:p>
            <a:fld id="{E3D3FBB4-92BA-4C5F-B967-1867AAB0BD32}" type="datetime1">
              <a:rPr lang="en-US" smtClean="0">
                <a:solidFill>
                  <a:srgbClr val="92D050"/>
                </a:solidFill>
              </a:rPr>
              <a:pPr/>
              <a:t>1/28/2020</a:t>
            </a:fld>
            <a:endParaRPr lang="en-US">
              <a:solidFill>
                <a:srgbClr val="92D050"/>
              </a:solidFill>
            </a:endParaRPr>
          </a:p>
        </p:txBody>
      </p:sp>
      <p:sp>
        <p:nvSpPr>
          <p:cNvPr id="6" name="Slide Number Placeholder 5"/>
          <p:cNvSpPr>
            <a:spLocks noGrp="1"/>
          </p:cNvSpPr>
          <p:nvPr>
            <p:ph type="sldNum" sz="quarter" idx="12"/>
          </p:nvPr>
        </p:nvSpPr>
        <p:spPr>
          <a:xfrm>
            <a:off x="9329532" y="6223830"/>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750806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5BAE3F-48F5-4A0B-96B6-EBA944DD26D8}" type="datetime1">
              <a:rPr lang="en-US" smtClean="0">
                <a:solidFill>
                  <a:srgbClr val="92D050"/>
                </a:solidFill>
              </a:rPr>
              <a:pPr/>
              <a:t>1/28/2020</a:t>
            </a:fld>
            <a:endParaRPr lang="en-US">
              <a:solidFill>
                <a:srgbClr val="92D050"/>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870396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3BE1F-438D-414D-BD0E-3057897D98B1}" type="datetime1">
              <a:rPr lang="en-US" smtClean="0">
                <a:solidFill>
                  <a:srgbClr val="92D050"/>
                </a:solidFill>
              </a:rPr>
              <a:pPr/>
              <a:t>1/28/2020</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405017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1EEA8-7589-45CF-A404-DC70377DD123}" type="datetime1">
              <a:rPr lang="en-US" smtClean="0">
                <a:solidFill>
                  <a:srgbClr val="92D050"/>
                </a:solidFill>
              </a:rPr>
              <a:pPr/>
              <a:t>1/28/2020</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21971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42996" y="6223830"/>
            <a:ext cx="2329075" cy="365125"/>
          </a:xfrm>
          <a:prstGeom prst="rect">
            <a:avLst/>
          </a:prstGeom>
        </p:spPr>
        <p:txBody>
          <a:bodyPr/>
          <a:lstStyle/>
          <a:p>
            <a:fld id="{C24F9DC4-1B72-428D-9CF0-BE4E210FC03D}" type="datetime1">
              <a:rPr lang="en-US" smtClean="0">
                <a:solidFill>
                  <a:srgbClr val="92D050"/>
                </a:solidFill>
              </a:rPr>
              <a:pPr/>
              <a:t>1/28/2020</a:t>
            </a:fld>
            <a:endParaRPr lang="en-US">
              <a:solidFill>
                <a:srgbClr val="92D050"/>
              </a:solidFill>
            </a:endParaRPr>
          </a:p>
        </p:txBody>
      </p:sp>
      <p:sp>
        <p:nvSpPr>
          <p:cNvPr id="6" name="Slide Number Placeholder 5"/>
          <p:cNvSpPr>
            <a:spLocks noGrp="1"/>
          </p:cNvSpPr>
          <p:nvPr>
            <p:ph type="sldNum" sz="quarter" idx="12"/>
          </p:nvPr>
        </p:nvSpPr>
        <p:spPr>
          <a:xfrm>
            <a:off x="9329532" y="6223830"/>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cxnSp>
        <p:nvCxnSpPr>
          <p:cNvPr id="7" name="Straight Connector 6"/>
          <p:cNvCxnSpPr/>
          <p:nvPr/>
        </p:nvCxnSpPr>
        <p:spPr>
          <a:xfrm>
            <a:off x="1981201"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99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42996" y="6223830"/>
            <a:ext cx="2329075" cy="365125"/>
          </a:xfrm>
          <a:prstGeom prst="rect">
            <a:avLst/>
          </a:prstGeom>
        </p:spPr>
        <p:txBody>
          <a:bodyPr/>
          <a:lstStyle/>
          <a:p>
            <a:fld id="{A8899150-863B-4726-8153-026D06BD5261}" type="datetime1">
              <a:rPr lang="en-US" smtClean="0">
                <a:solidFill>
                  <a:srgbClr val="92D050"/>
                </a:solidFill>
              </a:rPr>
              <a:pPr/>
              <a:t>1/28/2020</a:t>
            </a:fld>
            <a:endParaRPr lang="en-US">
              <a:solidFill>
                <a:srgbClr val="92D050"/>
              </a:solidFill>
            </a:endParaRPr>
          </a:p>
        </p:txBody>
      </p:sp>
      <p:sp>
        <p:nvSpPr>
          <p:cNvPr id="7" name="Slide Number Placeholder 6"/>
          <p:cNvSpPr>
            <a:spLocks noGrp="1"/>
          </p:cNvSpPr>
          <p:nvPr>
            <p:ph type="sldNum" sz="quarter" idx="12"/>
          </p:nvPr>
        </p:nvSpPr>
        <p:spPr>
          <a:xfrm>
            <a:off x="9329532" y="6223830"/>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29138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42996" y="6223830"/>
            <a:ext cx="2329075" cy="365125"/>
          </a:xfrm>
          <a:prstGeom prst="rect">
            <a:avLst/>
          </a:prstGeom>
        </p:spPr>
        <p:txBody>
          <a:bodyPr/>
          <a:lstStyle/>
          <a:p>
            <a:fld id="{EAAC35ED-D08E-4F9A-BC5C-B278B7B6FB02}" type="datetime1">
              <a:rPr lang="en-US" smtClean="0">
                <a:solidFill>
                  <a:srgbClr val="92D050"/>
                </a:solidFill>
              </a:rPr>
              <a:pPr/>
              <a:t>1/28/2020</a:t>
            </a:fld>
            <a:endParaRPr lang="en-US">
              <a:solidFill>
                <a:srgbClr val="92D050"/>
              </a:solidFill>
            </a:endParaRPr>
          </a:p>
        </p:txBody>
      </p:sp>
      <p:sp>
        <p:nvSpPr>
          <p:cNvPr id="9" name="Slide Number Placeholder 8"/>
          <p:cNvSpPr>
            <a:spLocks noGrp="1"/>
          </p:cNvSpPr>
          <p:nvPr>
            <p:ph type="sldNum" sz="quarter" idx="12"/>
          </p:nvPr>
        </p:nvSpPr>
        <p:spPr>
          <a:xfrm>
            <a:off x="9329532" y="6223830"/>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63863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42996" y="6223830"/>
            <a:ext cx="2329075" cy="365125"/>
          </a:xfrm>
          <a:prstGeom prst="rect">
            <a:avLst/>
          </a:prstGeom>
        </p:spPr>
        <p:txBody>
          <a:bodyPr/>
          <a:lstStyle/>
          <a:p>
            <a:fld id="{E9A43ABE-5AFA-449D-85BA-66766867FFA0}" type="datetime1">
              <a:rPr lang="en-US" smtClean="0">
                <a:solidFill>
                  <a:srgbClr val="92D050"/>
                </a:solidFill>
              </a:rPr>
              <a:pPr/>
              <a:t>1/28/2020</a:t>
            </a:fld>
            <a:endParaRPr lang="en-US">
              <a:solidFill>
                <a:srgbClr val="92D050"/>
              </a:solidFill>
            </a:endParaRPr>
          </a:p>
        </p:txBody>
      </p:sp>
      <p:sp>
        <p:nvSpPr>
          <p:cNvPr id="5" name="Slide Number Placeholder 4"/>
          <p:cNvSpPr>
            <a:spLocks noGrp="1"/>
          </p:cNvSpPr>
          <p:nvPr>
            <p:ph type="sldNum" sz="quarter" idx="12"/>
          </p:nvPr>
        </p:nvSpPr>
        <p:spPr>
          <a:xfrm>
            <a:off x="9329532" y="6223830"/>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4891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23830"/>
            <a:ext cx="2329075" cy="365125"/>
          </a:xfrm>
          <a:prstGeom prst="rect">
            <a:avLst/>
          </a:prstGeom>
        </p:spPr>
        <p:txBody>
          <a:bodyPr/>
          <a:lstStyle/>
          <a:p>
            <a:fld id="{3E5FB7CE-67B6-4EAC-8D20-AA9C92E432C4}" type="datetime1">
              <a:rPr lang="en-US" smtClean="0">
                <a:solidFill>
                  <a:srgbClr val="92D050"/>
                </a:solidFill>
              </a:rPr>
              <a:pPr/>
              <a:t>1/28/2020</a:t>
            </a:fld>
            <a:endParaRPr lang="en-US">
              <a:solidFill>
                <a:srgbClr val="92D050"/>
              </a:solidFill>
            </a:endParaRPr>
          </a:p>
        </p:txBody>
      </p:sp>
      <p:sp>
        <p:nvSpPr>
          <p:cNvPr id="4" name="Slide Number Placeholder 3"/>
          <p:cNvSpPr>
            <a:spLocks noGrp="1"/>
          </p:cNvSpPr>
          <p:nvPr>
            <p:ph type="sldNum" sz="quarter" idx="12"/>
          </p:nvPr>
        </p:nvSpPr>
        <p:spPr>
          <a:xfrm>
            <a:off x="9329532" y="6223830"/>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90773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30"/>
            <a:ext cx="2329075" cy="365125"/>
          </a:xfrm>
          <a:prstGeom prst="rect">
            <a:avLst/>
          </a:prstGeom>
        </p:spPr>
        <p:txBody>
          <a:bodyPr/>
          <a:lstStyle/>
          <a:p>
            <a:fld id="{D8DF6311-3AB3-4C8D-934F-8DF33B730389}" type="datetime1">
              <a:rPr lang="en-US" smtClean="0">
                <a:solidFill>
                  <a:srgbClr val="92D050"/>
                </a:solidFill>
              </a:rPr>
              <a:pPr/>
              <a:t>1/28/2020</a:t>
            </a:fld>
            <a:endParaRPr lang="en-US">
              <a:solidFill>
                <a:srgbClr val="92D050"/>
              </a:solidFill>
            </a:endParaRPr>
          </a:p>
        </p:txBody>
      </p:sp>
      <p:sp>
        <p:nvSpPr>
          <p:cNvPr id="7" name="Slide Number Placeholder 6"/>
          <p:cNvSpPr>
            <a:spLocks noGrp="1"/>
          </p:cNvSpPr>
          <p:nvPr>
            <p:ph type="sldNum" sz="quarter" idx="12"/>
          </p:nvPr>
        </p:nvSpPr>
        <p:spPr>
          <a:xfrm>
            <a:off x="9329532" y="6223830"/>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09698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30"/>
            <a:ext cx="2329075" cy="365125"/>
          </a:xfrm>
          <a:prstGeom prst="rect">
            <a:avLst/>
          </a:prstGeom>
        </p:spPr>
        <p:txBody>
          <a:bodyPr/>
          <a:lstStyle/>
          <a:p>
            <a:fld id="{F55BAE3F-48F5-4A0B-96B6-EBA944DD26D8}" type="datetime1">
              <a:rPr lang="en-US" smtClean="0">
                <a:solidFill>
                  <a:srgbClr val="92D050"/>
                </a:solidFill>
              </a:rPr>
              <a:pPr/>
              <a:t>1/28/2020</a:t>
            </a:fld>
            <a:endParaRPr lang="en-US">
              <a:solidFill>
                <a:srgbClr val="92D050"/>
              </a:solidFill>
            </a:endParaRPr>
          </a:p>
        </p:txBody>
      </p:sp>
      <p:sp>
        <p:nvSpPr>
          <p:cNvPr id="7" name="Slide Number Placeholder 6"/>
          <p:cNvSpPr>
            <a:spLocks noGrp="1"/>
          </p:cNvSpPr>
          <p:nvPr>
            <p:ph type="sldNum" sz="quarter" idx="12"/>
          </p:nvPr>
        </p:nvSpPr>
        <p:spPr>
          <a:xfrm>
            <a:off x="9329532" y="6223830"/>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45960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8773"/>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8092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377"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594" indent="-182875" algn="l" defTabSz="914377" rtl="0" eaLnBrk="1" latinLnBrk="0" hangingPunct="1">
        <a:lnSpc>
          <a:spcPct val="90000"/>
        </a:lnSpc>
        <a:spcBef>
          <a:spcPts val="1400"/>
        </a:spcBef>
        <a:buClr>
          <a:schemeClr val="accent4"/>
        </a:buClr>
        <a:buSzPct val="80000"/>
        <a:buFont typeface="Corbel" pitchFamily="34" charset="0"/>
        <a:buChar char="•"/>
        <a:defRPr sz="2200" kern="1200">
          <a:solidFill>
            <a:srgbClr val="002060"/>
          </a:solidFill>
          <a:latin typeface="+mn-lt"/>
          <a:ea typeface="+mn-ea"/>
          <a:cs typeface="+mn-cs"/>
        </a:defRPr>
      </a:lvl1pPr>
      <a:lvl2pPr marL="457189" indent="-182875" algn="l" defTabSz="914377" rtl="0" eaLnBrk="1" latinLnBrk="0" hangingPunct="1">
        <a:lnSpc>
          <a:spcPct val="90000"/>
        </a:lnSpc>
        <a:spcBef>
          <a:spcPts val="200"/>
        </a:spcBef>
        <a:spcAft>
          <a:spcPts val="400"/>
        </a:spcAft>
        <a:buClr>
          <a:schemeClr val="accent4"/>
        </a:buClr>
        <a:buSzPct val="80000"/>
        <a:buFont typeface="Corbel" pitchFamily="34" charset="0"/>
        <a:buChar char="•"/>
        <a:defRPr sz="2000" kern="1200">
          <a:solidFill>
            <a:srgbClr val="002060"/>
          </a:solidFill>
          <a:latin typeface="+mn-lt"/>
          <a:ea typeface="+mn-ea"/>
          <a:cs typeface="+mn-cs"/>
        </a:defRPr>
      </a:lvl2pPr>
      <a:lvl3pPr marL="731502" indent="-182875" algn="l" defTabSz="914377" rtl="0" eaLnBrk="1" latinLnBrk="0" hangingPunct="1">
        <a:lnSpc>
          <a:spcPct val="90000"/>
        </a:lnSpc>
        <a:spcBef>
          <a:spcPts val="200"/>
        </a:spcBef>
        <a:spcAft>
          <a:spcPts val="400"/>
        </a:spcAft>
        <a:buClr>
          <a:schemeClr val="accent4"/>
        </a:buClr>
        <a:buSzPct val="80000"/>
        <a:buFont typeface="Corbel" pitchFamily="34" charset="0"/>
        <a:buChar char="•"/>
        <a:defRPr sz="1800" kern="1200">
          <a:solidFill>
            <a:srgbClr val="002060"/>
          </a:solidFill>
          <a:latin typeface="+mn-lt"/>
          <a:ea typeface="+mn-ea"/>
          <a:cs typeface="+mn-cs"/>
        </a:defRPr>
      </a:lvl3pPr>
      <a:lvl4pPr marL="1005815" indent="-182875" algn="l" defTabSz="914377" rtl="0" eaLnBrk="1" latinLnBrk="0" hangingPunct="1">
        <a:lnSpc>
          <a:spcPct val="90000"/>
        </a:lnSpc>
        <a:spcBef>
          <a:spcPts val="200"/>
        </a:spcBef>
        <a:spcAft>
          <a:spcPts val="400"/>
        </a:spcAft>
        <a:buClr>
          <a:schemeClr val="accent4"/>
        </a:buClr>
        <a:buSzPct val="80000"/>
        <a:buFont typeface="Corbel" pitchFamily="34" charset="0"/>
        <a:buChar char="•"/>
        <a:defRPr sz="1600" kern="1200">
          <a:solidFill>
            <a:srgbClr val="002060"/>
          </a:solidFill>
          <a:latin typeface="+mn-lt"/>
          <a:ea typeface="+mn-ea"/>
          <a:cs typeface="+mn-cs"/>
        </a:defRPr>
      </a:lvl4pPr>
      <a:lvl5pPr marL="1280128" indent="-182875" algn="l" defTabSz="914377" rtl="0" eaLnBrk="1" latinLnBrk="0" hangingPunct="1">
        <a:lnSpc>
          <a:spcPct val="90000"/>
        </a:lnSpc>
        <a:spcBef>
          <a:spcPts val="200"/>
        </a:spcBef>
        <a:spcAft>
          <a:spcPts val="400"/>
        </a:spcAft>
        <a:buClr>
          <a:schemeClr val="accent4"/>
        </a:buClr>
        <a:buSzPct val="80000"/>
        <a:buFont typeface="Corbel" pitchFamily="34" charset="0"/>
        <a:buChar char="•"/>
        <a:defRPr sz="1600" kern="1200">
          <a:solidFill>
            <a:srgbClr val="002060"/>
          </a:solidFill>
          <a:latin typeface="+mn-lt"/>
          <a:ea typeface="+mn-ea"/>
          <a:cs typeface="+mn-cs"/>
        </a:defRPr>
      </a:lvl5pPr>
      <a:lvl6pPr marL="1599960" indent="-228594"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899953" indent="-228594"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199945" indent="-228594"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499938" indent="-228594"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1/28/2020</a:t>
            </a:fld>
            <a:endParaRPr lang="en-US" dirty="0"/>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375139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182875" algn="l" defTabSz="914377"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189" indent="-182875" algn="l" defTabSz="914377"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02" indent="-182875" algn="l" defTabSz="914377"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15" indent="-182875" algn="l" defTabSz="914377"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28" indent="-182875" algn="l" defTabSz="914377"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599960" indent="-228594" algn="l" defTabSz="914377"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899953" indent="-228594" algn="l" defTabSz="914377"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199945" indent="-228594" algn="l" defTabSz="914377"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499938" indent="-228594" algn="l" defTabSz="914377"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hyperlink" Target="mailto:info@awcommunities.org" TargetMode="External"/><Relationship Id="rId3" Type="http://schemas.openxmlformats.org/officeDocument/2006/relationships/hyperlink" Target="http://www.google.com/url?sa=i&amp;rct=j&amp;q=&amp;esrc=s&amp;frm=1&amp;source=images&amp;cd=&amp;cad=rja&amp;uact=8&amp;ved=0CAcQjRw&amp;url=http://topcompk.com/&amp;ei=3SigVZ-zOcysyASqpayoDw&amp;bvm=bv.97653015,d.cGU&amp;psig=AFQjCNF7csfPzK1mMWRKo8MBQTD0sp2c5Q&amp;ust=1436645956106395" TargetMode="External"/><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87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344" y="3454636"/>
            <a:ext cx="11365992" cy="1903325"/>
          </a:xfrm>
        </p:spPr>
        <p:txBody>
          <a:bodyPr>
            <a:normAutofit fontScale="90000"/>
          </a:bodyPr>
          <a:lstStyle/>
          <a:p>
            <a:pPr algn="ctr"/>
            <a:br>
              <a:rPr lang="en-US" dirty="0"/>
            </a:br>
            <a:r>
              <a:rPr lang="en-US" sz="6000" dirty="0"/>
              <a:t> </a:t>
            </a:r>
            <a:r>
              <a:rPr lang="en-US" sz="6000" b="1" dirty="0"/>
              <a:t>Changing the Question: </a:t>
            </a:r>
            <a:br>
              <a:rPr lang="en-US" b="1" dirty="0">
                <a:solidFill>
                  <a:srgbClr val="002060"/>
                </a:solidFill>
              </a:rPr>
            </a:br>
            <a:r>
              <a:rPr lang="en-US" b="1" dirty="0">
                <a:solidFill>
                  <a:schemeClr val="accent2">
                    <a:lumMod val="50000"/>
                  </a:schemeClr>
                </a:solidFill>
              </a:rPr>
              <a:t>A Community Empowerment Workshop Series </a:t>
            </a:r>
            <a:r>
              <a:rPr lang="en-US" sz="6000" b="1" dirty="0"/>
              <a:t> </a:t>
            </a:r>
            <a:endParaRPr lang="en-US" sz="6000" dirty="0"/>
          </a:p>
        </p:txBody>
      </p:sp>
      <p:pic>
        <p:nvPicPr>
          <p:cNvPr id="4" name="Picture 3">
            <a:extLst>
              <a:ext uri="{FF2B5EF4-FFF2-40B4-BE49-F238E27FC236}">
                <a16:creationId xmlns:a16="http://schemas.microsoft.com/office/drawing/2014/main" id="{CC2C32A9-5D17-40C9-BFBF-EB07C228B7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30" t="11983" r="7920" b="14496"/>
          <a:stretch/>
        </p:blipFill>
        <p:spPr>
          <a:xfrm>
            <a:off x="3993968" y="566059"/>
            <a:ext cx="4310744" cy="3381828"/>
          </a:xfrm>
          <a:prstGeom prst="rect">
            <a:avLst/>
          </a:prstGeom>
        </p:spPr>
      </p:pic>
    </p:spTree>
    <p:extLst>
      <p:ext uri="{BB962C8B-B14F-4D97-AF65-F5344CB8AC3E}">
        <p14:creationId xmlns:p14="http://schemas.microsoft.com/office/powerpoint/2010/main" val="419744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528828"/>
            <a:ext cx="9875520" cy="1356360"/>
          </a:xfrm>
        </p:spPr>
        <p:txBody>
          <a:bodyPr>
            <a:normAutofit/>
          </a:bodyPr>
          <a:lstStyle/>
          <a:p>
            <a:pPr algn="ctr"/>
            <a:r>
              <a:rPr lang="en-US" sz="6000" dirty="0"/>
              <a:t>Understanding Trauma</a:t>
            </a:r>
          </a:p>
        </p:txBody>
      </p:sp>
      <p:sp>
        <p:nvSpPr>
          <p:cNvPr id="4" name="Rectangle 3"/>
          <p:cNvSpPr/>
          <p:nvPr/>
        </p:nvSpPr>
        <p:spPr>
          <a:xfrm>
            <a:off x="391887" y="2239946"/>
            <a:ext cx="3090672" cy="1935703"/>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666923" y="2221658"/>
            <a:ext cx="3090672" cy="1935703"/>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16341" y="2221658"/>
            <a:ext cx="3090672" cy="1935703"/>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7220" y="2745058"/>
            <a:ext cx="2587752" cy="830997"/>
          </a:xfrm>
          <a:prstGeom prst="rect">
            <a:avLst/>
          </a:prstGeom>
          <a:noFill/>
        </p:spPr>
        <p:txBody>
          <a:bodyPr wrap="square" rtlCol="0">
            <a:spAutoFit/>
          </a:bodyPr>
          <a:lstStyle/>
          <a:p>
            <a:pPr algn="ctr"/>
            <a:r>
              <a:rPr lang="en-US" sz="4800" b="1" dirty="0">
                <a:solidFill>
                  <a:schemeClr val="accent4"/>
                </a:solidFill>
              </a:rPr>
              <a:t>Event</a:t>
            </a:r>
            <a:endParaRPr lang="en-US" sz="6000" b="1" dirty="0">
              <a:solidFill>
                <a:schemeClr val="accent4"/>
              </a:solidFill>
            </a:endParaRPr>
          </a:p>
        </p:txBody>
      </p:sp>
      <p:sp>
        <p:nvSpPr>
          <p:cNvPr id="8" name="TextBox 7"/>
          <p:cNvSpPr txBox="1"/>
          <p:nvPr/>
        </p:nvSpPr>
        <p:spPr>
          <a:xfrm>
            <a:off x="4516341" y="2755433"/>
            <a:ext cx="3090672" cy="830997"/>
          </a:xfrm>
          <a:prstGeom prst="rect">
            <a:avLst/>
          </a:prstGeom>
          <a:noFill/>
        </p:spPr>
        <p:txBody>
          <a:bodyPr wrap="square" rtlCol="0">
            <a:spAutoFit/>
          </a:bodyPr>
          <a:lstStyle/>
          <a:p>
            <a:pPr algn="ctr"/>
            <a:r>
              <a:rPr lang="en-US" sz="4800" b="1" dirty="0">
                <a:solidFill>
                  <a:schemeClr val="accent4"/>
                </a:solidFill>
              </a:rPr>
              <a:t>Experience</a:t>
            </a:r>
          </a:p>
        </p:txBody>
      </p:sp>
      <p:sp>
        <p:nvSpPr>
          <p:cNvPr id="9" name="TextBox 8"/>
          <p:cNvSpPr txBox="1"/>
          <p:nvPr/>
        </p:nvSpPr>
        <p:spPr>
          <a:xfrm>
            <a:off x="9203501" y="2763346"/>
            <a:ext cx="2988499" cy="830997"/>
          </a:xfrm>
          <a:prstGeom prst="rect">
            <a:avLst/>
          </a:prstGeom>
          <a:noFill/>
        </p:spPr>
        <p:txBody>
          <a:bodyPr wrap="square" rtlCol="0">
            <a:spAutoFit/>
          </a:bodyPr>
          <a:lstStyle/>
          <a:p>
            <a:r>
              <a:rPr lang="en-US" sz="4800" b="1" dirty="0">
                <a:solidFill>
                  <a:schemeClr val="accent4"/>
                </a:solidFill>
              </a:rPr>
              <a:t>Effects</a:t>
            </a:r>
          </a:p>
        </p:txBody>
      </p:sp>
      <p:cxnSp>
        <p:nvCxnSpPr>
          <p:cNvPr id="11" name="Straight Arrow Connector 10"/>
          <p:cNvCxnSpPr/>
          <p:nvPr/>
        </p:nvCxnSpPr>
        <p:spPr>
          <a:xfrm>
            <a:off x="3721608" y="3178843"/>
            <a:ext cx="612648" cy="0"/>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88224" y="3189509"/>
            <a:ext cx="612648" cy="0"/>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991" y="4081165"/>
            <a:ext cx="3633616" cy="3508653"/>
          </a:xfrm>
          <a:prstGeom prst="rect">
            <a:avLst/>
          </a:prstGeom>
          <a:noFill/>
        </p:spPr>
        <p:txBody>
          <a:bodyPr wrap="square" rtlCol="0">
            <a:spAutoFit/>
          </a:bodyPr>
          <a:lstStyle/>
          <a:p>
            <a:endParaRPr lang="en-US" dirty="0">
              <a:solidFill>
                <a:srgbClr val="002060"/>
              </a:solidFill>
            </a:endParaRPr>
          </a:p>
          <a:p>
            <a:pPr algn="ctr"/>
            <a:r>
              <a:rPr lang="en-US" sz="2400" dirty="0">
                <a:solidFill>
                  <a:srgbClr val="002060"/>
                </a:solidFill>
              </a:rPr>
              <a:t>Threat to someone’s </a:t>
            </a:r>
          </a:p>
          <a:p>
            <a:pPr algn="ctr"/>
            <a:r>
              <a:rPr lang="en-US" sz="2400" dirty="0">
                <a:solidFill>
                  <a:srgbClr val="002060"/>
                </a:solidFill>
              </a:rPr>
              <a:t>safety  OR  lacking resources needed for healthy development</a:t>
            </a:r>
          </a:p>
          <a:p>
            <a:pPr algn="ctr"/>
            <a:r>
              <a:rPr lang="en-US" sz="2400" dirty="0">
                <a:solidFill>
                  <a:srgbClr val="002060"/>
                </a:solidFill>
              </a:rPr>
              <a:t>Can be a single event or repeated events.</a:t>
            </a:r>
          </a:p>
          <a:p>
            <a:pPr algn="ctr"/>
            <a:r>
              <a:rPr lang="en-US" sz="2400" dirty="0">
                <a:solidFill>
                  <a:srgbClr val="002060"/>
                </a:solidFill>
              </a:rPr>
              <a:t> </a:t>
            </a:r>
          </a:p>
          <a:p>
            <a:endParaRPr lang="en-US" dirty="0">
              <a:solidFill>
                <a:srgbClr val="002060"/>
              </a:solidFill>
            </a:endParaRPr>
          </a:p>
          <a:p>
            <a:r>
              <a:rPr lang="en-US" dirty="0">
                <a:solidFill>
                  <a:srgbClr val="002060"/>
                </a:solidFill>
              </a:rPr>
              <a:t> </a:t>
            </a:r>
          </a:p>
        </p:txBody>
      </p:sp>
      <p:sp>
        <p:nvSpPr>
          <p:cNvPr id="3" name="Rectangle 2"/>
          <p:cNvSpPr/>
          <p:nvPr/>
        </p:nvSpPr>
        <p:spPr>
          <a:xfrm>
            <a:off x="4557371" y="4415988"/>
            <a:ext cx="3138220" cy="1938992"/>
          </a:xfrm>
          <a:prstGeom prst="rect">
            <a:avLst/>
          </a:prstGeom>
        </p:spPr>
        <p:txBody>
          <a:bodyPr wrap="square">
            <a:spAutoFit/>
          </a:bodyPr>
          <a:lstStyle/>
          <a:p>
            <a:pPr algn="ctr"/>
            <a:r>
              <a:rPr lang="en-US" sz="2400" dirty="0">
                <a:solidFill>
                  <a:srgbClr val="002060"/>
                </a:solidFill>
              </a:rPr>
              <a:t>How someone assigns meaning to the event, which depends on the perception of the individual. </a:t>
            </a:r>
          </a:p>
        </p:txBody>
      </p:sp>
      <p:sp>
        <p:nvSpPr>
          <p:cNvPr id="10" name="Rectangle 9"/>
          <p:cNvSpPr/>
          <p:nvPr/>
        </p:nvSpPr>
        <p:spPr>
          <a:xfrm>
            <a:off x="8542335" y="4415988"/>
            <a:ext cx="3339847" cy="830997"/>
          </a:xfrm>
          <a:prstGeom prst="rect">
            <a:avLst/>
          </a:prstGeom>
        </p:spPr>
        <p:txBody>
          <a:bodyPr wrap="square">
            <a:spAutoFit/>
          </a:bodyPr>
          <a:lstStyle/>
          <a:p>
            <a:pPr algn="ctr"/>
            <a:r>
              <a:rPr lang="en-US" sz="2400" dirty="0">
                <a:solidFill>
                  <a:srgbClr val="002060"/>
                </a:solidFill>
              </a:rPr>
              <a:t>Results of the person’s experience of the event </a:t>
            </a:r>
          </a:p>
        </p:txBody>
      </p:sp>
      <p:sp>
        <p:nvSpPr>
          <p:cNvPr id="14" name="Rectangle 13"/>
          <p:cNvSpPr/>
          <p:nvPr/>
        </p:nvSpPr>
        <p:spPr>
          <a:xfrm>
            <a:off x="8771768" y="6265791"/>
            <a:ext cx="3189784" cy="369332"/>
          </a:xfrm>
          <a:prstGeom prst="rect">
            <a:avLst/>
          </a:prstGeom>
        </p:spPr>
        <p:txBody>
          <a:bodyPr wrap="none">
            <a:spAutoFit/>
          </a:bodyPr>
          <a:lstStyle/>
          <a:p>
            <a:pPr marL="0" lvl="1" algn="r"/>
            <a:r>
              <a:rPr lang="en-US" dirty="0">
                <a:solidFill>
                  <a:srgbClr val="002060"/>
                </a:solidFill>
              </a:rPr>
              <a:t> – SAMHSA, Trauma and Justice</a:t>
            </a:r>
          </a:p>
        </p:txBody>
      </p:sp>
    </p:spTree>
    <p:extLst>
      <p:ext uri="{BB962C8B-B14F-4D97-AF65-F5344CB8AC3E}">
        <p14:creationId xmlns:p14="http://schemas.microsoft.com/office/powerpoint/2010/main" val="396954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269047"/>
            <a:ext cx="9875520" cy="1356360"/>
          </a:xfrm>
        </p:spPr>
        <p:txBody>
          <a:bodyPr>
            <a:normAutofit/>
          </a:bodyPr>
          <a:lstStyle/>
          <a:p>
            <a:pPr algn="ctr"/>
            <a:r>
              <a:rPr lang="en-US" sz="6600" dirty="0"/>
              <a:t>Private Event Trauma</a:t>
            </a:r>
          </a:p>
        </p:txBody>
      </p:sp>
      <p:sp>
        <p:nvSpPr>
          <p:cNvPr id="3" name="Footer Placeholder 2"/>
          <p:cNvSpPr>
            <a:spLocks noGrp="1"/>
          </p:cNvSpPr>
          <p:nvPr>
            <p:ph type="ftr" sz="quarter" idx="4294967295"/>
          </p:nvPr>
        </p:nvSpPr>
        <p:spPr>
          <a:xfrm>
            <a:off x="3949149" y="6223828"/>
            <a:ext cx="4717775" cy="365125"/>
          </a:xfrm>
          <a:prstGeom prst="rect">
            <a:avLst/>
          </a:prstGeom>
        </p:spPr>
        <p:txBody>
          <a:bodyPr/>
          <a:lstStyle/>
          <a:p>
            <a:r>
              <a:rPr lang="en-US" dirty="0">
                <a:solidFill>
                  <a:srgbClr val="92D050"/>
                </a:solidFill>
              </a:rPr>
              <a:t> </a:t>
            </a:r>
          </a:p>
        </p:txBody>
      </p:sp>
      <p:sp>
        <p:nvSpPr>
          <p:cNvPr id="4" name="TextBox 3"/>
          <p:cNvSpPr txBox="1"/>
          <p:nvPr/>
        </p:nvSpPr>
        <p:spPr>
          <a:xfrm>
            <a:off x="603921" y="2037178"/>
            <a:ext cx="5894852" cy="3416320"/>
          </a:xfrm>
          <a:prstGeom prst="rect">
            <a:avLst/>
          </a:prstGeom>
          <a:noFill/>
        </p:spPr>
        <p:txBody>
          <a:bodyPr wrap="square" rtlCol="0">
            <a:spAutoFit/>
          </a:bodyPr>
          <a:lstStyle/>
          <a:p>
            <a:r>
              <a:rPr lang="en-US" sz="3600" b="1" dirty="0">
                <a:solidFill>
                  <a:schemeClr val="accent2">
                    <a:lumMod val="50000"/>
                  </a:schemeClr>
                </a:solidFill>
              </a:rPr>
              <a:t>Characterized by:</a:t>
            </a:r>
          </a:p>
          <a:p>
            <a:pPr marL="742932" lvl="1" indent="-285744">
              <a:buClr>
                <a:schemeClr val="accent4"/>
              </a:buClr>
              <a:buFont typeface="Arial" panose="020B0604020202020204" pitchFamily="34" charset="0"/>
              <a:buChar char="•"/>
            </a:pPr>
            <a:r>
              <a:rPr lang="en-US" sz="3600" dirty="0">
                <a:solidFill>
                  <a:srgbClr val="002060"/>
                </a:solidFill>
              </a:rPr>
              <a:t>Secrecy</a:t>
            </a:r>
          </a:p>
          <a:p>
            <a:pPr marL="742932" lvl="1" indent="-285744">
              <a:buClr>
                <a:schemeClr val="accent4"/>
              </a:buClr>
              <a:buFont typeface="Arial" panose="020B0604020202020204" pitchFamily="34" charset="0"/>
              <a:buChar char="•"/>
            </a:pPr>
            <a:r>
              <a:rPr lang="en-US" sz="3600" dirty="0">
                <a:solidFill>
                  <a:srgbClr val="002060"/>
                </a:solidFill>
              </a:rPr>
              <a:t>Power imbalance</a:t>
            </a:r>
          </a:p>
          <a:p>
            <a:pPr marL="742932" lvl="1" indent="-285744">
              <a:buClr>
                <a:schemeClr val="accent4"/>
              </a:buClr>
              <a:buFont typeface="Arial" panose="020B0604020202020204" pitchFamily="34" charset="0"/>
              <a:buChar char="•"/>
            </a:pPr>
            <a:r>
              <a:rPr lang="en-US" sz="3600" dirty="0">
                <a:solidFill>
                  <a:srgbClr val="002060"/>
                </a:solidFill>
              </a:rPr>
              <a:t>Sense of hopelessness</a:t>
            </a:r>
          </a:p>
          <a:p>
            <a:pPr marL="742932" lvl="1" indent="-285744">
              <a:buClr>
                <a:schemeClr val="accent4"/>
              </a:buClr>
              <a:buFont typeface="Arial" panose="020B0604020202020204" pitchFamily="34" charset="0"/>
              <a:buChar char="•"/>
            </a:pPr>
            <a:r>
              <a:rPr lang="en-US" sz="3600" dirty="0">
                <a:solidFill>
                  <a:srgbClr val="002060"/>
                </a:solidFill>
              </a:rPr>
              <a:t>Sense of isolation</a:t>
            </a:r>
          </a:p>
          <a:p>
            <a:pPr marL="742932" lvl="1" indent="-285744">
              <a:buClr>
                <a:schemeClr val="accent4"/>
              </a:buClr>
              <a:buFont typeface="Arial" panose="020B0604020202020204" pitchFamily="34" charset="0"/>
              <a:buChar char="•"/>
            </a:pPr>
            <a:r>
              <a:rPr lang="en-US" sz="3600" dirty="0">
                <a:solidFill>
                  <a:srgbClr val="002060"/>
                </a:solidFill>
              </a:rPr>
              <a:t>Sense of irretrievable loss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773" y="1144151"/>
            <a:ext cx="5202371" cy="5202371"/>
          </a:xfrm>
          <a:prstGeom prst="rect">
            <a:avLst/>
          </a:prstGeom>
        </p:spPr>
      </p:pic>
    </p:spTree>
    <p:extLst>
      <p:ext uri="{BB962C8B-B14F-4D97-AF65-F5344CB8AC3E}">
        <p14:creationId xmlns:p14="http://schemas.microsoft.com/office/powerpoint/2010/main" val="360326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3949149" y="6223828"/>
            <a:ext cx="4717775" cy="365125"/>
          </a:xfrm>
          <a:prstGeom prst="rect">
            <a:avLst/>
          </a:prstGeom>
        </p:spPr>
        <p:txBody>
          <a:bodyPr/>
          <a:lstStyle/>
          <a:p>
            <a:r>
              <a:rPr lang="en-US">
                <a:solidFill>
                  <a:srgbClr val="92D050"/>
                </a:solidFill>
              </a:rPr>
              <a:t> </a:t>
            </a:r>
          </a:p>
        </p:txBody>
      </p:sp>
      <p:sp>
        <p:nvSpPr>
          <p:cNvPr id="4" name="Title 1"/>
          <p:cNvSpPr>
            <a:spLocks noGrp="1"/>
          </p:cNvSpPr>
          <p:nvPr>
            <p:ph type="title"/>
          </p:nvPr>
        </p:nvSpPr>
        <p:spPr>
          <a:xfrm>
            <a:off x="1533561" y="221551"/>
            <a:ext cx="9875520" cy="1356360"/>
          </a:xfrm>
        </p:spPr>
        <p:txBody>
          <a:bodyPr>
            <a:normAutofit/>
          </a:bodyPr>
          <a:lstStyle/>
          <a:p>
            <a:pPr algn="ctr"/>
            <a:r>
              <a:rPr lang="en-US" sz="6600" dirty="0"/>
              <a:t>Public Event Trauma</a:t>
            </a:r>
          </a:p>
        </p:txBody>
      </p:sp>
      <p:sp>
        <p:nvSpPr>
          <p:cNvPr id="5" name="Rectangle 4"/>
          <p:cNvSpPr/>
          <p:nvPr/>
        </p:nvSpPr>
        <p:spPr>
          <a:xfrm>
            <a:off x="5892800" y="2421218"/>
            <a:ext cx="6096000" cy="3416320"/>
          </a:xfrm>
          <a:prstGeom prst="rect">
            <a:avLst/>
          </a:prstGeom>
        </p:spPr>
        <p:txBody>
          <a:bodyPr>
            <a:spAutoFit/>
          </a:bodyPr>
          <a:lstStyle/>
          <a:p>
            <a:r>
              <a:rPr lang="en-US" sz="3600" b="1" dirty="0">
                <a:solidFill>
                  <a:schemeClr val="accent2">
                    <a:lumMod val="50000"/>
                  </a:schemeClr>
                </a:solidFill>
              </a:rPr>
              <a:t>Characterized by:</a:t>
            </a:r>
          </a:p>
          <a:p>
            <a:pPr marL="914377" lvl="1" indent="-457189">
              <a:buClr>
                <a:schemeClr val="accent4"/>
              </a:buClr>
              <a:buFont typeface="Arial" panose="020B0604020202020204" pitchFamily="34" charset="0"/>
              <a:buChar char="•"/>
            </a:pPr>
            <a:r>
              <a:rPr lang="en-US" sz="3600" dirty="0">
                <a:solidFill>
                  <a:srgbClr val="002060"/>
                </a:solidFill>
              </a:rPr>
              <a:t>Shared experience</a:t>
            </a:r>
          </a:p>
          <a:p>
            <a:pPr marL="914377" lvl="1" indent="-457189">
              <a:buClr>
                <a:schemeClr val="accent4"/>
              </a:buClr>
              <a:buFont typeface="Arial" panose="020B0604020202020204" pitchFamily="34" charset="0"/>
              <a:buChar char="•"/>
            </a:pPr>
            <a:r>
              <a:rPr lang="en-US" sz="3600" dirty="0">
                <a:solidFill>
                  <a:srgbClr val="002060"/>
                </a:solidFill>
              </a:rPr>
              <a:t>Lack of judgment</a:t>
            </a:r>
          </a:p>
          <a:p>
            <a:pPr marL="914377" lvl="1" indent="-457189">
              <a:buClr>
                <a:schemeClr val="accent4"/>
              </a:buClr>
              <a:buFont typeface="Arial" panose="020B0604020202020204" pitchFamily="34" charset="0"/>
              <a:buChar char="•"/>
            </a:pPr>
            <a:r>
              <a:rPr lang="en-US" sz="3600" dirty="0">
                <a:solidFill>
                  <a:srgbClr val="002060"/>
                </a:solidFill>
              </a:rPr>
              <a:t>Sense of helplessness</a:t>
            </a:r>
          </a:p>
          <a:p>
            <a:pPr marL="914377" lvl="1" indent="-457189">
              <a:buClr>
                <a:schemeClr val="accent4"/>
              </a:buClr>
              <a:buFont typeface="Arial" panose="020B0604020202020204" pitchFamily="34" charset="0"/>
              <a:buChar char="•"/>
            </a:pPr>
            <a:r>
              <a:rPr lang="en-US" sz="3600" dirty="0">
                <a:solidFill>
                  <a:srgbClr val="002060"/>
                </a:solidFill>
              </a:rPr>
              <a:t>Forces beyond control</a:t>
            </a:r>
          </a:p>
          <a:p>
            <a:pPr marL="914377" lvl="1" indent="-457189">
              <a:buClr>
                <a:schemeClr val="accent4"/>
              </a:buClr>
              <a:buFont typeface="Arial" panose="020B0604020202020204" pitchFamily="34" charset="0"/>
              <a:buChar char="•"/>
            </a:pPr>
            <a:r>
              <a:rPr lang="en-US" sz="3600" dirty="0">
                <a:solidFill>
                  <a:srgbClr val="002060"/>
                </a:solidFill>
              </a:rPr>
              <a:t>Sense of irretrievable loss</a:t>
            </a:r>
          </a:p>
        </p:txBody>
      </p:sp>
      <p:pic>
        <p:nvPicPr>
          <p:cNvPr id="7" name="Picture 6">
            <a:extLst>
              <a:ext uri="{FF2B5EF4-FFF2-40B4-BE49-F238E27FC236}">
                <a16:creationId xmlns:a16="http://schemas.microsoft.com/office/drawing/2014/main" id="{40BDC1F0-053D-43BD-87D4-BE33F0830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49" y="1204020"/>
            <a:ext cx="5202371" cy="5202371"/>
          </a:xfrm>
          <a:prstGeom prst="rect">
            <a:avLst/>
          </a:prstGeom>
        </p:spPr>
      </p:pic>
    </p:spTree>
    <p:extLst>
      <p:ext uri="{BB962C8B-B14F-4D97-AF65-F5344CB8AC3E}">
        <p14:creationId xmlns:p14="http://schemas.microsoft.com/office/powerpoint/2010/main" val="4085494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3949149" y="6223828"/>
            <a:ext cx="4717775" cy="365125"/>
          </a:xfrm>
          <a:prstGeom prst="rect">
            <a:avLst/>
          </a:prstGeom>
        </p:spPr>
        <p:txBody>
          <a:bodyPr/>
          <a:lstStyle/>
          <a:p>
            <a:r>
              <a:rPr lang="en-US">
                <a:solidFill>
                  <a:srgbClr val="92D050"/>
                </a:solidFill>
              </a:rPr>
              <a:t> </a:t>
            </a:r>
          </a:p>
        </p:txBody>
      </p:sp>
      <p:sp>
        <p:nvSpPr>
          <p:cNvPr id="4" name="Title 1"/>
          <p:cNvSpPr>
            <a:spLocks noGrp="1"/>
          </p:cNvSpPr>
          <p:nvPr>
            <p:ph type="title"/>
          </p:nvPr>
        </p:nvSpPr>
        <p:spPr>
          <a:xfrm>
            <a:off x="1370275" y="269047"/>
            <a:ext cx="9875520" cy="1356360"/>
          </a:xfrm>
        </p:spPr>
        <p:txBody>
          <a:bodyPr>
            <a:normAutofit/>
          </a:bodyPr>
          <a:lstStyle/>
          <a:p>
            <a:pPr algn="ctr"/>
            <a:r>
              <a:rPr lang="en-US" sz="6600" dirty="0"/>
              <a:t>Community Trauma</a:t>
            </a:r>
          </a:p>
        </p:txBody>
      </p:sp>
      <p:sp>
        <p:nvSpPr>
          <p:cNvPr id="5" name="Rectangle 4"/>
          <p:cNvSpPr/>
          <p:nvPr/>
        </p:nvSpPr>
        <p:spPr>
          <a:xfrm>
            <a:off x="362857" y="1969797"/>
            <a:ext cx="6966859" cy="5078313"/>
          </a:xfrm>
          <a:prstGeom prst="rect">
            <a:avLst/>
          </a:prstGeom>
        </p:spPr>
        <p:txBody>
          <a:bodyPr wrap="square">
            <a:spAutoFit/>
          </a:bodyPr>
          <a:lstStyle/>
          <a:p>
            <a:r>
              <a:rPr lang="en-US" sz="3600" b="1" dirty="0">
                <a:solidFill>
                  <a:schemeClr val="accent2">
                    <a:lumMod val="50000"/>
                  </a:schemeClr>
                </a:solidFill>
              </a:rPr>
              <a:t>Characterized by:</a:t>
            </a:r>
          </a:p>
          <a:p>
            <a:pPr marL="914377" lvl="1" indent="-457189">
              <a:buClr>
                <a:schemeClr val="accent4"/>
              </a:buClr>
              <a:buFont typeface="Arial" panose="020B0604020202020204" pitchFamily="34" charset="0"/>
              <a:buChar char="•"/>
            </a:pPr>
            <a:r>
              <a:rPr lang="en-US" sz="3600" dirty="0">
                <a:solidFill>
                  <a:srgbClr val="002A7E"/>
                </a:solidFill>
              </a:rPr>
              <a:t>A combination of experiences that negatively impact a community </a:t>
            </a:r>
          </a:p>
          <a:p>
            <a:pPr marL="914377" lvl="1" indent="-457189">
              <a:buClr>
                <a:schemeClr val="accent4"/>
              </a:buClr>
              <a:buFont typeface="Arial" panose="020B0604020202020204" pitchFamily="34" charset="0"/>
              <a:buChar char="•"/>
            </a:pPr>
            <a:r>
              <a:rPr lang="en-US" sz="3600" dirty="0">
                <a:solidFill>
                  <a:srgbClr val="002A7E"/>
                </a:solidFill>
              </a:rPr>
              <a:t>An event that impacts a few people but has structural and social consequences </a:t>
            </a:r>
          </a:p>
          <a:p>
            <a:pPr marL="914377" lvl="1" indent="-457189">
              <a:buClr>
                <a:schemeClr val="accent4"/>
              </a:buClr>
              <a:buFont typeface="Arial" panose="020B0604020202020204" pitchFamily="34" charset="0"/>
              <a:buChar char="•"/>
            </a:pPr>
            <a:endParaRPr lang="en-US" sz="3600" dirty="0">
              <a:solidFill>
                <a:srgbClr val="002A7E"/>
              </a:solidFill>
            </a:endParaRPr>
          </a:p>
          <a:p>
            <a:pPr marL="914377" lvl="1" indent="-457189">
              <a:buClr>
                <a:schemeClr val="accent4"/>
              </a:buClr>
              <a:buFont typeface="Arial" panose="020B0604020202020204" pitchFamily="34" charset="0"/>
              <a:buChar char="•"/>
            </a:pPr>
            <a:endParaRPr lang="en-US" sz="3600" dirty="0">
              <a:solidFill>
                <a:srgbClr val="002060"/>
              </a:solidFill>
            </a:endParaRPr>
          </a:p>
        </p:txBody>
      </p:sp>
      <p:pic>
        <p:nvPicPr>
          <p:cNvPr id="6" name="Picture 5">
            <a:extLst>
              <a:ext uri="{FF2B5EF4-FFF2-40B4-BE49-F238E27FC236}">
                <a16:creationId xmlns:a16="http://schemas.microsoft.com/office/drawing/2014/main" id="{1DCCA1CD-1780-4460-B8DC-C9F0F79EA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214" y="1716623"/>
            <a:ext cx="4368495" cy="4368495"/>
          </a:xfrm>
          <a:prstGeom prst="rect">
            <a:avLst/>
          </a:prstGeom>
        </p:spPr>
      </p:pic>
    </p:spTree>
    <p:extLst>
      <p:ext uri="{BB962C8B-B14F-4D97-AF65-F5344CB8AC3E}">
        <p14:creationId xmlns:p14="http://schemas.microsoft.com/office/powerpoint/2010/main" val="18277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2" y="420580"/>
            <a:ext cx="9875520" cy="1356360"/>
          </a:xfrm>
        </p:spPr>
        <p:txBody>
          <a:bodyPr>
            <a:normAutofit/>
          </a:bodyPr>
          <a:lstStyle/>
          <a:p>
            <a:pPr algn="ctr"/>
            <a:r>
              <a:rPr lang="en-US" sz="5400" dirty="0"/>
              <a:t>Emotional and Physical Reaction</a:t>
            </a:r>
          </a:p>
        </p:txBody>
      </p:sp>
      <p:sp>
        <p:nvSpPr>
          <p:cNvPr id="4" name="TextBox 3"/>
          <p:cNvSpPr txBox="1"/>
          <p:nvPr/>
        </p:nvSpPr>
        <p:spPr>
          <a:xfrm>
            <a:off x="625859" y="2389341"/>
            <a:ext cx="6480997" cy="2554545"/>
          </a:xfrm>
          <a:prstGeom prst="rect">
            <a:avLst/>
          </a:prstGeom>
          <a:noFill/>
        </p:spPr>
        <p:txBody>
          <a:bodyPr wrap="square" rtlCol="0">
            <a:spAutoFit/>
          </a:bodyPr>
          <a:lstStyle/>
          <a:p>
            <a:r>
              <a:rPr lang="en-US" sz="4000" dirty="0">
                <a:solidFill>
                  <a:srgbClr val="002060"/>
                </a:solidFill>
              </a:rPr>
              <a:t>When our </a:t>
            </a:r>
            <a:r>
              <a:rPr lang="en-US" sz="4000" b="1" dirty="0">
                <a:solidFill>
                  <a:schemeClr val="accent2">
                    <a:lumMod val="50000"/>
                  </a:schemeClr>
                </a:solidFill>
              </a:rPr>
              <a:t>safety feels threatened</a:t>
            </a:r>
            <a:r>
              <a:rPr lang="en-US" sz="4000" dirty="0">
                <a:solidFill>
                  <a:srgbClr val="002060"/>
                </a:solidFill>
              </a:rPr>
              <a:t>, our minds </a:t>
            </a:r>
          </a:p>
          <a:p>
            <a:r>
              <a:rPr lang="en-US" sz="4000" dirty="0">
                <a:solidFill>
                  <a:srgbClr val="002060"/>
                </a:solidFill>
              </a:rPr>
              <a:t>and bodies </a:t>
            </a:r>
            <a:r>
              <a:rPr lang="en-US" sz="4000" b="1" dirty="0">
                <a:solidFill>
                  <a:schemeClr val="accent2">
                    <a:lumMod val="50000"/>
                  </a:schemeClr>
                </a:solidFill>
              </a:rPr>
              <a:t>automatically respond</a:t>
            </a:r>
            <a:r>
              <a:rPr lang="en-US" sz="4000" b="1" dirty="0">
                <a:solidFill>
                  <a:srgbClr val="92D050"/>
                </a:solidFill>
              </a:rPr>
              <a:t> </a:t>
            </a:r>
            <a:r>
              <a:rPr lang="en-US" sz="4000" dirty="0">
                <a:solidFill>
                  <a:srgbClr val="002060"/>
                </a:solidFill>
              </a:rPr>
              <a:t>in one of three ways:</a:t>
            </a:r>
          </a:p>
        </p:txBody>
      </p:sp>
      <p:grpSp>
        <p:nvGrpSpPr>
          <p:cNvPr id="7" name="Group 6">
            <a:extLst>
              <a:ext uri="{FF2B5EF4-FFF2-40B4-BE49-F238E27FC236}">
                <a16:creationId xmlns:a16="http://schemas.microsoft.com/office/drawing/2014/main" id="{1E8A3BF8-ADA0-4088-BADB-DFB80FFA799E}"/>
              </a:ext>
            </a:extLst>
          </p:cNvPr>
          <p:cNvGrpSpPr/>
          <p:nvPr/>
        </p:nvGrpSpPr>
        <p:grpSpPr>
          <a:xfrm>
            <a:off x="7295606" y="1913909"/>
            <a:ext cx="3668487" cy="3785652"/>
            <a:chOff x="6542314" y="1961606"/>
            <a:chExt cx="3668486" cy="3785652"/>
          </a:xfrm>
        </p:grpSpPr>
        <p:sp>
          <p:nvSpPr>
            <p:cNvPr id="8" name="Rectangle 7">
              <a:extLst>
                <a:ext uri="{FF2B5EF4-FFF2-40B4-BE49-F238E27FC236}">
                  <a16:creationId xmlns:a16="http://schemas.microsoft.com/office/drawing/2014/main" id="{FC7C9534-CAEF-4194-805A-737E70F080D9}"/>
                </a:ext>
              </a:extLst>
            </p:cNvPr>
            <p:cNvSpPr/>
            <p:nvPr/>
          </p:nvSpPr>
          <p:spPr>
            <a:xfrm>
              <a:off x="6542314" y="1961606"/>
              <a:ext cx="3668486" cy="3785652"/>
            </a:xfrm>
            <a:prstGeom prst="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a:extLst>
                <a:ext uri="{FF2B5EF4-FFF2-40B4-BE49-F238E27FC236}">
                  <a16:creationId xmlns:a16="http://schemas.microsoft.com/office/drawing/2014/main" id="{4980C0D3-1338-4D6D-9787-4321C5C6A319}"/>
                </a:ext>
              </a:extLst>
            </p:cNvPr>
            <p:cNvSpPr txBox="1"/>
            <p:nvPr/>
          </p:nvSpPr>
          <p:spPr>
            <a:xfrm>
              <a:off x="7098574" y="2146273"/>
              <a:ext cx="3112226" cy="3416320"/>
            </a:xfrm>
            <a:prstGeom prst="rect">
              <a:avLst/>
            </a:prstGeom>
            <a:noFill/>
          </p:spPr>
          <p:txBody>
            <a:bodyPr wrap="square" rtlCol="0">
              <a:spAutoFit/>
            </a:bodyPr>
            <a:lstStyle/>
            <a:p>
              <a:r>
                <a:rPr lang="en-US" sz="7200" b="1" dirty="0">
                  <a:solidFill>
                    <a:srgbClr val="002060"/>
                  </a:solidFill>
                </a:rPr>
                <a:t>Fight</a:t>
              </a:r>
            </a:p>
            <a:p>
              <a:r>
                <a:rPr lang="en-US" sz="7200" b="1" dirty="0">
                  <a:solidFill>
                    <a:srgbClr val="388773"/>
                  </a:solidFill>
                </a:rPr>
                <a:t>Flight</a:t>
              </a:r>
            </a:p>
            <a:p>
              <a:r>
                <a:rPr lang="en-US" sz="7200" b="1" dirty="0">
                  <a:solidFill>
                    <a:srgbClr val="C00000"/>
                  </a:solidFill>
                </a:rPr>
                <a:t>Freeze</a:t>
              </a:r>
            </a:p>
          </p:txBody>
        </p:sp>
      </p:grpSp>
    </p:spTree>
    <p:extLst>
      <p:ext uri="{BB962C8B-B14F-4D97-AF65-F5344CB8AC3E}">
        <p14:creationId xmlns:p14="http://schemas.microsoft.com/office/powerpoint/2010/main" val="2654793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8801" y="1901839"/>
            <a:ext cx="3483225" cy="2177064"/>
          </a:xfrm>
          <a:prstGeom prst="rect">
            <a:avLst/>
          </a:prstGeom>
          <a:solidFill>
            <a:schemeClr val="bg1"/>
          </a:solidFill>
          <a:ln w="412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1"/>
          <p:cNvSpPr txBox="1">
            <a:spLocks/>
          </p:cNvSpPr>
          <p:nvPr/>
        </p:nvSpPr>
        <p:spPr>
          <a:xfrm>
            <a:off x="1394648" y="387019"/>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7200" dirty="0">
                <a:solidFill>
                  <a:srgbClr val="002060"/>
                </a:solidFill>
              </a:rPr>
              <a:t>Chronic Trauma</a:t>
            </a:r>
          </a:p>
        </p:txBody>
      </p:sp>
      <p:sp>
        <p:nvSpPr>
          <p:cNvPr id="7" name="TextBox 6"/>
          <p:cNvSpPr txBox="1"/>
          <p:nvPr/>
        </p:nvSpPr>
        <p:spPr>
          <a:xfrm>
            <a:off x="4355296" y="2177596"/>
            <a:ext cx="3480041" cy="1569660"/>
          </a:xfrm>
          <a:prstGeom prst="rect">
            <a:avLst/>
          </a:prstGeom>
          <a:noFill/>
        </p:spPr>
        <p:txBody>
          <a:bodyPr wrap="square" rtlCol="0">
            <a:spAutoFit/>
          </a:bodyPr>
          <a:lstStyle/>
          <a:p>
            <a:pPr algn="ctr"/>
            <a:r>
              <a:rPr lang="en-US" sz="3200" dirty="0">
                <a:solidFill>
                  <a:schemeClr val="accent4"/>
                </a:solidFill>
              </a:rPr>
              <a:t>Multiple traumatic events happening to the same person</a:t>
            </a:r>
          </a:p>
        </p:txBody>
      </p:sp>
      <p:sp>
        <p:nvSpPr>
          <p:cNvPr id="10" name="TextBox 9"/>
          <p:cNvSpPr txBox="1"/>
          <p:nvPr/>
        </p:nvSpPr>
        <p:spPr>
          <a:xfrm>
            <a:off x="307063" y="2205541"/>
            <a:ext cx="3513656" cy="1569660"/>
          </a:xfrm>
          <a:prstGeom prst="rect">
            <a:avLst/>
          </a:prstGeom>
          <a:noFill/>
        </p:spPr>
        <p:txBody>
          <a:bodyPr wrap="square" rtlCol="0">
            <a:spAutoFit/>
          </a:bodyPr>
          <a:lstStyle/>
          <a:p>
            <a:pPr algn="ctr"/>
            <a:r>
              <a:rPr lang="en-US" sz="3200" dirty="0">
                <a:solidFill>
                  <a:schemeClr val="accent4"/>
                </a:solidFill>
              </a:rPr>
              <a:t>Multiple instances of the same traumatic event </a:t>
            </a:r>
          </a:p>
        </p:txBody>
      </p:sp>
      <p:sp>
        <p:nvSpPr>
          <p:cNvPr id="11" name="TextBox 10"/>
          <p:cNvSpPr txBox="1"/>
          <p:nvPr/>
        </p:nvSpPr>
        <p:spPr>
          <a:xfrm>
            <a:off x="1043687" y="4464273"/>
            <a:ext cx="10133323" cy="1323439"/>
          </a:xfrm>
          <a:prstGeom prst="rect">
            <a:avLst/>
          </a:prstGeom>
          <a:noFill/>
        </p:spPr>
        <p:txBody>
          <a:bodyPr wrap="square" rtlCol="0">
            <a:spAutoFit/>
          </a:bodyPr>
          <a:lstStyle/>
          <a:p>
            <a:pPr algn="ctr"/>
            <a:r>
              <a:rPr lang="en-US" sz="4000" b="1" dirty="0">
                <a:solidFill>
                  <a:schemeClr val="accent2">
                    <a:lumMod val="50000"/>
                  </a:schemeClr>
                </a:solidFill>
              </a:rPr>
              <a:t>Chronic Trauma </a:t>
            </a:r>
            <a:r>
              <a:rPr lang="en-US" sz="4000" dirty="0">
                <a:solidFill>
                  <a:srgbClr val="002060"/>
                </a:solidFill>
              </a:rPr>
              <a:t>affects all areas of functioning from our brains to our bodies. </a:t>
            </a:r>
            <a:endParaRPr lang="en-US" b="1" dirty="0">
              <a:solidFill>
                <a:srgbClr val="92D050"/>
              </a:solidFill>
            </a:endParaRPr>
          </a:p>
        </p:txBody>
      </p:sp>
      <p:sp>
        <p:nvSpPr>
          <p:cNvPr id="15" name="TextBox 14"/>
          <p:cNvSpPr txBox="1"/>
          <p:nvPr/>
        </p:nvSpPr>
        <p:spPr>
          <a:xfrm>
            <a:off x="8366970" y="2177595"/>
            <a:ext cx="3456343" cy="1754326"/>
          </a:xfrm>
          <a:prstGeom prst="rect">
            <a:avLst/>
          </a:prstGeom>
          <a:noFill/>
        </p:spPr>
        <p:txBody>
          <a:bodyPr wrap="square" rtlCol="0">
            <a:spAutoFit/>
          </a:bodyPr>
          <a:lstStyle/>
          <a:p>
            <a:pPr algn="ctr"/>
            <a:r>
              <a:rPr lang="en-US" sz="3600" dirty="0">
                <a:solidFill>
                  <a:schemeClr val="accent4"/>
                </a:solidFill>
              </a:rPr>
              <a:t>Environmental or community trauma </a:t>
            </a:r>
          </a:p>
        </p:txBody>
      </p:sp>
      <p:sp>
        <p:nvSpPr>
          <p:cNvPr id="16" name="Rectangle 15"/>
          <p:cNvSpPr/>
          <p:nvPr/>
        </p:nvSpPr>
        <p:spPr>
          <a:xfrm>
            <a:off x="8353529" y="1901839"/>
            <a:ext cx="3483225" cy="2177064"/>
          </a:xfrm>
          <a:prstGeom prst="rect">
            <a:avLst/>
          </a:prstGeom>
          <a:noFill/>
          <a:ln w="412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rgbClr val="002060"/>
              </a:solidFill>
            </a:endParaRPr>
          </a:p>
        </p:txBody>
      </p:sp>
      <p:sp>
        <p:nvSpPr>
          <p:cNvPr id="17" name="Rectangle 16"/>
          <p:cNvSpPr/>
          <p:nvPr/>
        </p:nvSpPr>
        <p:spPr>
          <a:xfrm>
            <a:off x="4368737" y="1903711"/>
            <a:ext cx="3483225" cy="2177064"/>
          </a:xfrm>
          <a:prstGeom prst="rect">
            <a:avLst/>
          </a:prstGeom>
          <a:noFill/>
          <a:ln w="412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a:extLst>
              <a:ext uri="{FF2B5EF4-FFF2-40B4-BE49-F238E27FC236}">
                <a16:creationId xmlns:a16="http://schemas.microsoft.com/office/drawing/2014/main" id="{32364A50-843A-4B47-BB91-FB153E59AD8D}"/>
              </a:ext>
            </a:extLst>
          </p:cNvPr>
          <p:cNvSpPr/>
          <p:nvPr/>
        </p:nvSpPr>
        <p:spPr>
          <a:xfrm>
            <a:off x="3864263" y="2734496"/>
            <a:ext cx="461986" cy="461665"/>
          </a:xfrm>
          <a:prstGeom prst="rect">
            <a:avLst/>
          </a:prstGeom>
        </p:spPr>
        <p:txBody>
          <a:bodyPr wrap="none">
            <a:spAutoFit/>
          </a:bodyPr>
          <a:lstStyle/>
          <a:p>
            <a:r>
              <a:rPr lang="en-US" sz="2400" b="1" dirty="0">
                <a:solidFill>
                  <a:schemeClr val="accent2">
                    <a:lumMod val="50000"/>
                  </a:schemeClr>
                </a:solidFill>
              </a:rPr>
              <a:t>or</a:t>
            </a:r>
          </a:p>
        </p:txBody>
      </p:sp>
      <p:sp>
        <p:nvSpPr>
          <p:cNvPr id="3" name="Rectangle 2">
            <a:extLst>
              <a:ext uri="{FF2B5EF4-FFF2-40B4-BE49-F238E27FC236}">
                <a16:creationId xmlns:a16="http://schemas.microsoft.com/office/drawing/2014/main" id="{0D97F794-E2AA-483D-8A4A-263CC0723920}"/>
              </a:ext>
            </a:extLst>
          </p:cNvPr>
          <p:cNvSpPr/>
          <p:nvPr/>
        </p:nvSpPr>
        <p:spPr>
          <a:xfrm>
            <a:off x="7874916" y="2746778"/>
            <a:ext cx="461986" cy="461665"/>
          </a:xfrm>
          <a:prstGeom prst="rect">
            <a:avLst/>
          </a:prstGeom>
        </p:spPr>
        <p:txBody>
          <a:bodyPr wrap="none">
            <a:spAutoFit/>
          </a:bodyPr>
          <a:lstStyle/>
          <a:p>
            <a:r>
              <a:rPr lang="en-US" sz="2400" b="1" dirty="0">
                <a:solidFill>
                  <a:schemeClr val="accent2">
                    <a:lumMod val="50000"/>
                  </a:schemeClr>
                </a:solidFill>
              </a:rPr>
              <a:t>or</a:t>
            </a:r>
          </a:p>
        </p:txBody>
      </p:sp>
    </p:spTree>
    <p:extLst>
      <p:ext uri="{BB962C8B-B14F-4D97-AF65-F5344CB8AC3E}">
        <p14:creationId xmlns:p14="http://schemas.microsoft.com/office/powerpoint/2010/main" val="3569017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026"/>
          <p:cNvSpPr>
            <a:spLocks noGrp="1" noChangeArrowheads="1"/>
          </p:cNvSpPr>
          <p:nvPr>
            <p:ph type="title"/>
          </p:nvPr>
        </p:nvSpPr>
        <p:spPr>
          <a:xfrm>
            <a:off x="1799772" y="284811"/>
            <a:ext cx="9074413" cy="1066800"/>
          </a:xfrm>
        </p:spPr>
        <p:txBody>
          <a:bodyPr rtlCol="0">
            <a:normAutofit fontScale="90000"/>
          </a:bodyPr>
          <a:lstStyle/>
          <a:p>
            <a:pPr algn="ctr">
              <a:defRPr/>
            </a:pPr>
            <a:r>
              <a:rPr lang="en-US" sz="4000" b="1" dirty="0"/>
              <a:t>Adverse Childhood Experience (ACE) Study</a:t>
            </a:r>
          </a:p>
        </p:txBody>
      </p:sp>
      <p:sp>
        <p:nvSpPr>
          <p:cNvPr id="56323" name="Rectangle 1027"/>
          <p:cNvSpPr>
            <a:spLocks noGrp="1" noChangeArrowheads="1"/>
          </p:cNvSpPr>
          <p:nvPr>
            <p:ph sz="quarter" idx="1"/>
          </p:nvPr>
        </p:nvSpPr>
        <p:spPr>
          <a:xfrm>
            <a:off x="511183" y="1321343"/>
            <a:ext cx="11118405" cy="661395"/>
          </a:xfrm>
        </p:spPr>
        <p:txBody>
          <a:bodyPr>
            <a:noAutofit/>
          </a:bodyPr>
          <a:lstStyle/>
          <a:p>
            <a:pPr algn="ctr">
              <a:buFontTx/>
              <a:buNone/>
            </a:pPr>
            <a:r>
              <a:rPr lang="en-US" sz="3600" b="1" dirty="0">
                <a:solidFill>
                  <a:schemeClr val="accent2">
                    <a:lumMod val="50000"/>
                  </a:schemeClr>
                </a:solidFill>
              </a:rPr>
              <a:t>Without intervention…</a:t>
            </a:r>
          </a:p>
        </p:txBody>
      </p:sp>
      <p:sp>
        <p:nvSpPr>
          <p:cNvPr id="56324" name="Rectangle 1028"/>
          <p:cNvSpPr>
            <a:spLocks noChangeArrowheads="1"/>
          </p:cNvSpPr>
          <p:nvPr/>
        </p:nvSpPr>
        <p:spPr bwMode="auto">
          <a:xfrm>
            <a:off x="577515" y="2137272"/>
            <a:ext cx="2942376" cy="1785699"/>
          </a:xfrm>
          <a:prstGeom prst="rect">
            <a:avLst/>
          </a:prstGeom>
          <a:noFill/>
          <a:ln w="38100">
            <a:solidFill>
              <a:schemeClr val="accent2">
                <a:lumMod val="50000"/>
              </a:schemeClr>
            </a:solidFill>
            <a:miter lim="800000"/>
            <a:headEnd/>
            <a:tailEnd/>
          </a:ln>
        </p:spPr>
        <p:txBody>
          <a:bodyPr wrap="none" anchor="ctr"/>
          <a:lstStyle/>
          <a:p>
            <a:endParaRPr lang="en-US">
              <a:solidFill>
                <a:schemeClr val="accent1"/>
              </a:solidFill>
            </a:endParaRPr>
          </a:p>
        </p:txBody>
      </p:sp>
      <p:sp>
        <p:nvSpPr>
          <p:cNvPr id="56325" name="Rectangle 1029"/>
          <p:cNvSpPr>
            <a:spLocks noChangeArrowheads="1"/>
          </p:cNvSpPr>
          <p:nvPr/>
        </p:nvSpPr>
        <p:spPr bwMode="auto">
          <a:xfrm>
            <a:off x="4366673" y="2137272"/>
            <a:ext cx="3069929" cy="1785699"/>
          </a:xfrm>
          <a:prstGeom prst="rect">
            <a:avLst/>
          </a:prstGeom>
          <a:noFill/>
          <a:ln w="38100">
            <a:solidFill>
              <a:schemeClr val="accent2">
                <a:lumMod val="50000"/>
              </a:schemeClr>
            </a:solidFill>
            <a:miter lim="800000"/>
            <a:headEnd/>
            <a:tailEnd/>
          </a:ln>
        </p:spPr>
        <p:txBody>
          <a:bodyPr wrap="none" anchor="ctr"/>
          <a:lstStyle/>
          <a:p>
            <a:endParaRPr lang="en-US"/>
          </a:p>
        </p:txBody>
      </p:sp>
      <p:sp>
        <p:nvSpPr>
          <p:cNvPr id="56326" name="Rectangle 1030"/>
          <p:cNvSpPr>
            <a:spLocks noChangeArrowheads="1"/>
          </p:cNvSpPr>
          <p:nvPr/>
        </p:nvSpPr>
        <p:spPr bwMode="auto">
          <a:xfrm>
            <a:off x="8425425" y="2137272"/>
            <a:ext cx="3059577" cy="1785699"/>
          </a:xfrm>
          <a:prstGeom prst="rect">
            <a:avLst/>
          </a:prstGeom>
          <a:noFill/>
          <a:ln w="38100">
            <a:solidFill>
              <a:schemeClr val="accent2">
                <a:lumMod val="50000"/>
              </a:schemeClr>
            </a:solidFill>
            <a:miter lim="800000"/>
            <a:headEnd/>
            <a:tailEnd/>
          </a:ln>
        </p:spPr>
        <p:txBody>
          <a:bodyPr wrap="none" anchor="ctr"/>
          <a:lstStyle/>
          <a:p>
            <a:endParaRPr lang="en-US"/>
          </a:p>
        </p:txBody>
      </p:sp>
      <p:sp>
        <p:nvSpPr>
          <p:cNvPr id="56327" name="Text Box 1031"/>
          <p:cNvSpPr txBox="1">
            <a:spLocks noChangeArrowheads="1"/>
          </p:cNvSpPr>
          <p:nvPr/>
        </p:nvSpPr>
        <p:spPr bwMode="auto">
          <a:xfrm>
            <a:off x="577513" y="2343965"/>
            <a:ext cx="2909139" cy="1384995"/>
          </a:xfrm>
          <a:prstGeom prst="rect">
            <a:avLst/>
          </a:prstGeom>
          <a:noFill/>
          <a:ln w="9525">
            <a:noFill/>
            <a:miter lim="800000"/>
            <a:headEnd/>
            <a:tailEnd/>
          </a:ln>
        </p:spPr>
        <p:txBody>
          <a:bodyPr wrap="square">
            <a:spAutoFit/>
          </a:bodyPr>
          <a:lstStyle/>
          <a:p>
            <a:pPr algn="ctr"/>
            <a:r>
              <a:rPr lang="en-US" sz="2800" b="1" dirty="0">
                <a:solidFill>
                  <a:schemeClr val="accent4"/>
                </a:solidFill>
              </a:rPr>
              <a:t>Adverse Childhood</a:t>
            </a:r>
          </a:p>
          <a:p>
            <a:pPr algn="ctr"/>
            <a:r>
              <a:rPr lang="en-US" sz="2800" b="1" dirty="0">
                <a:solidFill>
                  <a:schemeClr val="accent4"/>
                </a:solidFill>
              </a:rPr>
              <a:t>Experiences</a:t>
            </a:r>
          </a:p>
        </p:txBody>
      </p:sp>
      <p:sp>
        <p:nvSpPr>
          <p:cNvPr id="56328" name="Text Box 1032"/>
          <p:cNvSpPr txBox="1">
            <a:spLocks noChangeArrowheads="1"/>
          </p:cNvSpPr>
          <p:nvPr/>
        </p:nvSpPr>
        <p:spPr bwMode="auto">
          <a:xfrm>
            <a:off x="577513" y="4058648"/>
            <a:ext cx="3105283" cy="2123658"/>
          </a:xfrm>
          <a:prstGeom prst="rect">
            <a:avLst/>
          </a:prstGeom>
          <a:noFill/>
          <a:ln w="9525">
            <a:noFill/>
            <a:miter lim="800000"/>
            <a:headEnd/>
            <a:tailEnd/>
          </a:ln>
        </p:spPr>
        <p:txBody>
          <a:bodyPr wrap="square">
            <a:spAutoFit/>
          </a:bodyPr>
          <a:lstStyle/>
          <a:p>
            <a:pPr marL="342891" indent="-342891">
              <a:buClr>
                <a:schemeClr val="accent4"/>
              </a:buClr>
              <a:buFont typeface="Arial" panose="020B0604020202020204" pitchFamily="34" charset="0"/>
              <a:buChar char="•"/>
            </a:pPr>
            <a:r>
              <a:rPr lang="en-US" sz="2200" dirty="0">
                <a:solidFill>
                  <a:srgbClr val="002060"/>
                </a:solidFill>
              </a:rPr>
              <a:t> Child abuse</a:t>
            </a:r>
          </a:p>
          <a:p>
            <a:pPr marL="342891" indent="-342891">
              <a:buClr>
                <a:schemeClr val="accent4"/>
              </a:buClr>
              <a:buFont typeface="Arial" panose="020B0604020202020204" pitchFamily="34" charset="0"/>
              <a:buChar char="•"/>
            </a:pPr>
            <a:endParaRPr lang="en-US" sz="2200" dirty="0">
              <a:solidFill>
                <a:srgbClr val="002060"/>
              </a:solidFill>
            </a:endParaRPr>
          </a:p>
          <a:p>
            <a:pPr marL="342891" indent="-342891">
              <a:buClr>
                <a:schemeClr val="accent4"/>
              </a:buClr>
              <a:buFont typeface="Arial" panose="020B0604020202020204" pitchFamily="34" charset="0"/>
              <a:buChar char="•"/>
            </a:pPr>
            <a:r>
              <a:rPr lang="en-US" sz="2200" dirty="0">
                <a:solidFill>
                  <a:srgbClr val="002060"/>
                </a:solidFill>
              </a:rPr>
              <a:t> Trauma in child’s home</a:t>
            </a:r>
          </a:p>
          <a:p>
            <a:pPr marL="342891" indent="-342891">
              <a:buClr>
                <a:schemeClr val="accent4"/>
              </a:buClr>
              <a:buFont typeface="Arial" panose="020B0604020202020204" pitchFamily="34" charset="0"/>
              <a:buChar char="•"/>
            </a:pPr>
            <a:endParaRPr lang="en-US" sz="2200" dirty="0">
              <a:solidFill>
                <a:srgbClr val="002060"/>
              </a:solidFill>
            </a:endParaRPr>
          </a:p>
          <a:p>
            <a:pPr marL="342891" indent="-342891">
              <a:buClr>
                <a:schemeClr val="accent4"/>
              </a:buClr>
              <a:buFont typeface="Arial" panose="020B0604020202020204" pitchFamily="34" charset="0"/>
              <a:buChar char="•"/>
            </a:pPr>
            <a:r>
              <a:rPr lang="en-US" sz="2200" dirty="0">
                <a:solidFill>
                  <a:srgbClr val="002060"/>
                </a:solidFill>
              </a:rPr>
              <a:t> Child neglect</a:t>
            </a:r>
          </a:p>
        </p:txBody>
      </p:sp>
      <p:sp>
        <p:nvSpPr>
          <p:cNvPr id="56329" name="Text Box 1033"/>
          <p:cNvSpPr txBox="1">
            <a:spLocks noChangeArrowheads="1"/>
          </p:cNvSpPr>
          <p:nvPr/>
        </p:nvSpPr>
        <p:spPr bwMode="auto">
          <a:xfrm>
            <a:off x="4361689" y="2393891"/>
            <a:ext cx="3061929" cy="1384995"/>
          </a:xfrm>
          <a:prstGeom prst="rect">
            <a:avLst/>
          </a:prstGeom>
          <a:noFill/>
          <a:ln w="9525">
            <a:noFill/>
            <a:miter lim="800000"/>
            <a:headEnd/>
            <a:tailEnd/>
          </a:ln>
        </p:spPr>
        <p:txBody>
          <a:bodyPr wrap="square">
            <a:spAutoFit/>
          </a:bodyPr>
          <a:lstStyle/>
          <a:p>
            <a:pPr algn="ctr"/>
            <a:r>
              <a:rPr lang="en-US" sz="2800" b="1" dirty="0">
                <a:solidFill>
                  <a:schemeClr val="accent4"/>
                </a:solidFill>
              </a:rPr>
              <a:t>Impact of Trauma &amp; Health Risk Behaviors</a:t>
            </a:r>
          </a:p>
        </p:txBody>
      </p:sp>
      <p:sp>
        <p:nvSpPr>
          <p:cNvPr id="56334" name="Text Box 1038"/>
          <p:cNvSpPr txBox="1">
            <a:spLocks noChangeArrowheads="1"/>
          </p:cNvSpPr>
          <p:nvPr/>
        </p:nvSpPr>
        <p:spPr bwMode="auto">
          <a:xfrm>
            <a:off x="8422057" y="2275811"/>
            <a:ext cx="3062944" cy="1384995"/>
          </a:xfrm>
          <a:prstGeom prst="rect">
            <a:avLst/>
          </a:prstGeom>
          <a:noFill/>
          <a:ln w="9525">
            <a:noFill/>
            <a:miter lim="800000"/>
            <a:headEnd/>
            <a:tailEnd/>
          </a:ln>
        </p:spPr>
        <p:txBody>
          <a:bodyPr wrap="square">
            <a:spAutoFit/>
          </a:bodyPr>
          <a:lstStyle/>
          <a:p>
            <a:pPr algn="ctr"/>
            <a:r>
              <a:rPr lang="en-US" sz="2800" b="1" dirty="0">
                <a:solidFill>
                  <a:schemeClr val="accent4"/>
                </a:solidFill>
              </a:rPr>
              <a:t>Long-Term Consequences</a:t>
            </a:r>
          </a:p>
          <a:p>
            <a:pPr algn="ctr"/>
            <a:r>
              <a:rPr lang="en-US" sz="2800" b="1" dirty="0">
                <a:solidFill>
                  <a:schemeClr val="accent4"/>
                </a:solidFill>
              </a:rPr>
              <a:t>of  Trauma</a:t>
            </a:r>
          </a:p>
        </p:txBody>
      </p:sp>
      <p:sp>
        <p:nvSpPr>
          <p:cNvPr id="56339" name="Text Box 1043"/>
          <p:cNvSpPr txBox="1">
            <a:spLocks noChangeArrowheads="1"/>
          </p:cNvSpPr>
          <p:nvPr/>
        </p:nvSpPr>
        <p:spPr bwMode="auto">
          <a:xfrm>
            <a:off x="6408303" y="6623787"/>
            <a:ext cx="8702675" cy="276999"/>
          </a:xfrm>
          <a:prstGeom prst="rect">
            <a:avLst/>
          </a:prstGeom>
          <a:noFill/>
          <a:ln w="9525">
            <a:noFill/>
            <a:miter lim="800000"/>
            <a:headEnd/>
            <a:tailEnd/>
          </a:ln>
        </p:spPr>
        <p:txBody>
          <a:bodyPr>
            <a:spAutoFit/>
          </a:bodyPr>
          <a:lstStyle/>
          <a:p>
            <a:r>
              <a:rPr lang="en-US" sz="1200" dirty="0"/>
              <a:t>Adapted from presentation Jennings (2006). The Story of a Child’s Path to Mental Illness. </a:t>
            </a:r>
          </a:p>
        </p:txBody>
      </p:sp>
      <p:sp>
        <p:nvSpPr>
          <p:cNvPr id="56340" name="Line 1044"/>
          <p:cNvSpPr>
            <a:spLocks noChangeShapeType="1"/>
          </p:cNvSpPr>
          <p:nvPr/>
        </p:nvSpPr>
        <p:spPr bwMode="auto">
          <a:xfrm flipV="1">
            <a:off x="3686099" y="3001572"/>
            <a:ext cx="557784" cy="6096"/>
          </a:xfrm>
          <a:prstGeom prst="line">
            <a:avLst/>
          </a:prstGeom>
          <a:noFill/>
          <a:ln w="76200">
            <a:solidFill>
              <a:schemeClr val="accent2">
                <a:lumMod val="50000"/>
              </a:schemeClr>
            </a:solidFill>
            <a:round/>
            <a:headEnd/>
            <a:tailEnd type="triangle" w="med" len="med"/>
          </a:ln>
        </p:spPr>
        <p:txBody>
          <a:bodyPr/>
          <a:lstStyle/>
          <a:p>
            <a:endParaRPr lang="en-US"/>
          </a:p>
        </p:txBody>
      </p:sp>
      <p:sp>
        <p:nvSpPr>
          <p:cNvPr id="22" name="Line 1044"/>
          <p:cNvSpPr>
            <a:spLocks noChangeShapeType="1"/>
          </p:cNvSpPr>
          <p:nvPr/>
        </p:nvSpPr>
        <p:spPr bwMode="auto">
          <a:xfrm flipV="1">
            <a:off x="7645628" y="3001999"/>
            <a:ext cx="557784" cy="6096"/>
          </a:xfrm>
          <a:prstGeom prst="line">
            <a:avLst/>
          </a:prstGeom>
          <a:noFill/>
          <a:ln w="76200">
            <a:solidFill>
              <a:schemeClr val="accent2">
                <a:lumMod val="50000"/>
              </a:schemeClr>
            </a:solidFill>
            <a:round/>
            <a:headEnd/>
            <a:tailEnd type="triangle" w="med" len="med"/>
          </a:ln>
        </p:spPr>
        <p:txBody>
          <a:bodyPr/>
          <a:lstStyle/>
          <a:p>
            <a:endParaRPr lang="en-US"/>
          </a:p>
        </p:txBody>
      </p:sp>
      <p:sp>
        <p:nvSpPr>
          <p:cNvPr id="23" name="Text Box 1032"/>
          <p:cNvSpPr txBox="1">
            <a:spLocks noChangeArrowheads="1"/>
          </p:cNvSpPr>
          <p:nvPr/>
        </p:nvSpPr>
        <p:spPr bwMode="auto">
          <a:xfrm>
            <a:off x="4147568" y="4110257"/>
            <a:ext cx="3845635" cy="2092881"/>
          </a:xfrm>
          <a:prstGeom prst="rect">
            <a:avLst/>
          </a:prstGeom>
          <a:noFill/>
          <a:ln w="9525">
            <a:noFill/>
            <a:miter lim="800000"/>
            <a:headEnd/>
            <a:tailEnd/>
          </a:ln>
        </p:spPr>
        <p:txBody>
          <a:bodyPr wrap="square">
            <a:spAutoFit/>
          </a:bodyPr>
          <a:lstStyle/>
          <a:p>
            <a:pPr marL="342891" indent="-342891">
              <a:buClr>
                <a:schemeClr val="accent4"/>
              </a:buClr>
              <a:buFont typeface="Arial" panose="020B0604020202020204" pitchFamily="34" charset="0"/>
              <a:buChar char="•"/>
            </a:pPr>
            <a:r>
              <a:rPr lang="en-US" sz="2200" dirty="0">
                <a:solidFill>
                  <a:srgbClr val="002060"/>
                </a:solidFill>
              </a:rPr>
              <a:t> Mental effects of trauma</a:t>
            </a:r>
          </a:p>
          <a:p>
            <a:pPr marL="800080" lvl="1" indent="-342891">
              <a:buClr>
                <a:schemeClr val="accent4"/>
              </a:buClr>
              <a:buFont typeface="Arial" panose="020B0604020202020204" pitchFamily="34" charset="0"/>
              <a:buChar char="•"/>
            </a:pPr>
            <a:r>
              <a:rPr lang="en-US" sz="2200" dirty="0">
                <a:solidFill>
                  <a:srgbClr val="002060"/>
                </a:solidFill>
              </a:rPr>
              <a:t> Ex: depression, anxiety </a:t>
            </a:r>
          </a:p>
          <a:p>
            <a:pPr marL="800080" lvl="1" indent="-342891">
              <a:buClr>
                <a:schemeClr val="accent4"/>
              </a:buClr>
              <a:buFont typeface="Arial" panose="020B0604020202020204" pitchFamily="34" charset="0"/>
              <a:buChar char="•"/>
            </a:pPr>
            <a:endParaRPr lang="en-US" sz="2200" dirty="0">
              <a:solidFill>
                <a:srgbClr val="002060"/>
              </a:solidFill>
            </a:endParaRPr>
          </a:p>
          <a:p>
            <a:pPr marL="342891" indent="-342891">
              <a:buClr>
                <a:schemeClr val="accent4"/>
              </a:buClr>
              <a:buFont typeface="Arial" panose="020B0604020202020204" pitchFamily="34" charset="0"/>
              <a:buChar char="•"/>
            </a:pPr>
            <a:r>
              <a:rPr lang="en-US" sz="2200" dirty="0">
                <a:solidFill>
                  <a:srgbClr val="002060"/>
                </a:solidFill>
              </a:rPr>
              <a:t> Health risk behaviors </a:t>
            </a:r>
          </a:p>
          <a:p>
            <a:pPr marL="800080" lvl="1" indent="-342891">
              <a:buClr>
                <a:schemeClr val="accent4"/>
              </a:buClr>
              <a:buFont typeface="Arial" panose="020B0604020202020204" pitchFamily="34" charset="0"/>
              <a:buChar char="•"/>
            </a:pPr>
            <a:r>
              <a:rPr lang="en-US" sz="2200" dirty="0">
                <a:solidFill>
                  <a:srgbClr val="002060"/>
                </a:solidFill>
              </a:rPr>
              <a:t> Ex: smoking, alcoholism </a:t>
            </a:r>
          </a:p>
          <a:p>
            <a:pPr>
              <a:buClr>
                <a:schemeClr val="accent4"/>
              </a:buClr>
            </a:pPr>
            <a:r>
              <a:rPr lang="en-US" sz="2000" dirty="0">
                <a:solidFill>
                  <a:srgbClr val="002060"/>
                </a:solidFill>
              </a:rPr>
              <a:t>	</a:t>
            </a:r>
          </a:p>
        </p:txBody>
      </p:sp>
      <p:sp>
        <p:nvSpPr>
          <p:cNvPr id="24" name="Text Box 1032"/>
          <p:cNvSpPr txBox="1">
            <a:spLocks noChangeArrowheads="1"/>
          </p:cNvSpPr>
          <p:nvPr/>
        </p:nvSpPr>
        <p:spPr bwMode="auto">
          <a:xfrm>
            <a:off x="8352057" y="4110257"/>
            <a:ext cx="3674843" cy="3077766"/>
          </a:xfrm>
          <a:prstGeom prst="rect">
            <a:avLst/>
          </a:prstGeom>
          <a:noFill/>
          <a:ln w="9525">
            <a:noFill/>
            <a:miter lim="800000"/>
            <a:headEnd/>
            <a:tailEnd/>
          </a:ln>
        </p:spPr>
        <p:txBody>
          <a:bodyPr wrap="square">
            <a:spAutoFit/>
          </a:bodyPr>
          <a:lstStyle/>
          <a:p>
            <a:pPr marL="342891" indent="-342891">
              <a:buClr>
                <a:schemeClr val="accent4"/>
              </a:buClr>
              <a:buFont typeface="Arial" panose="020B0604020202020204" pitchFamily="34" charset="0"/>
              <a:buChar char="•"/>
            </a:pPr>
            <a:r>
              <a:rPr lang="en-US" sz="2200" dirty="0">
                <a:solidFill>
                  <a:srgbClr val="002060"/>
                </a:solidFill>
              </a:rPr>
              <a:t> Disease </a:t>
            </a:r>
          </a:p>
          <a:p>
            <a:pPr marL="800080" lvl="1" indent="-342891">
              <a:buClr>
                <a:schemeClr val="accent4"/>
              </a:buClr>
              <a:buFont typeface="Arial" panose="020B0604020202020204" pitchFamily="34" charset="0"/>
              <a:buChar char="•"/>
            </a:pPr>
            <a:r>
              <a:rPr lang="en-US" sz="2200" dirty="0">
                <a:solidFill>
                  <a:srgbClr val="002060"/>
                </a:solidFill>
              </a:rPr>
              <a:t> Ex: cancer, heart disease </a:t>
            </a:r>
          </a:p>
          <a:p>
            <a:pPr marL="342891" indent="-342891">
              <a:buClr>
                <a:schemeClr val="accent4"/>
              </a:buClr>
              <a:buFont typeface="Arial" panose="020B0604020202020204" pitchFamily="34" charset="0"/>
              <a:buChar char="•"/>
            </a:pPr>
            <a:endParaRPr lang="en-US" sz="2200" dirty="0">
              <a:solidFill>
                <a:srgbClr val="002060"/>
              </a:solidFill>
            </a:endParaRPr>
          </a:p>
          <a:p>
            <a:pPr marL="342891" indent="-342891">
              <a:buClr>
                <a:schemeClr val="accent4"/>
              </a:buClr>
              <a:buFont typeface="Arial" panose="020B0604020202020204" pitchFamily="34" charset="0"/>
              <a:buChar char="•"/>
            </a:pPr>
            <a:r>
              <a:rPr lang="en-US" sz="2200" dirty="0">
                <a:solidFill>
                  <a:srgbClr val="002060"/>
                </a:solidFill>
              </a:rPr>
              <a:t> Social Problems</a:t>
            </a:r>
          </a:p>
          <a:p>
            <a:pPr marL="800080" lvl="1" indent="-342891">
              <a:buClr>
                <a:schemeClr val="accent4"/>
              </a:buClr>
              <a:buFont typeface="Arial" panose="020B0604020202020204" pitchFamily="34" charset="0"/>
              <a:buChar char="•"/>
            </a:pPr>
            <a:r>
              <a:rPr lang="en-US" sz="2200" dirty="0">
                <a:solidFill>
                  <a:srgbClr val="002060"/>
                </a:solidFill>
              </a:rPr>
              <a:t> Ex: homelessness, inability to parent </a:t>
            </a:r>
          </a:p>
          <a:p>
            <a:pPr>
              <a:buFontTx/>
              <a:buChar char="•"/>
            </a:pPr>
            <a:endParaRPr lang="en-US" sz="2000" dirty="0">
              <a:solidFill>
                <a:srgbClr val="002060"/>
              </a:solidFill>
            </a:endParaRPr>
          </a:p>
          <a:p>
            <a:r>
              <a:rPr lang="en-US" sz="2000" dirty="0">
                <a:solidFill>
                  <a:srgbClr val="002060"/>
                </a:solidFill>
              </a:rPr>
              <a:t>		</a:t>
            </a:r>
          </a:p>
        </p:txBody>
      </p:sp>
    </p:spTree>
    <p:extLst>
      <p:ext uri="{BB962C8B-B14F-4D97-AF65-F5344CB8AC3E}">
        <p14:creationId xmlns:p14="http://schemas.microsoft.com/office/powerpoint/2010/main" val="1893675650"/>
      </p:ext>
    </p:extLst>
  </p:cSld>
  <p:clrMapOvr>
    <a:masterClrMapping/>
  </p:clrMapOvr>
  <p:transition spd="slow">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EE11-1C28-47A8-9FB3-D83B2F8DADA1}"/>
              </a:ext>
            </a:extLst>
          </p:cNvPr>
          <p:cNvSpPr>
            <a:spLocks noGrp="1"/>
          </p:cNvSpPr>
          <p:nvPr>
            <p:ph type="title"/>
          </p:nvPr>
        </p:nvSpPr>
        <p:spPr>
          <a:xfrm>
            <a:off x="508001" y="282776"/>
            <a:ext cx="10510520" cy="1356360"/>
          </a:xfrm>
        </p:spPr>
        <p:txBody>
          <a:bodyPr/>
          <a:lstStyle/>
          <a:p>
            <a:pPr algn="ctr"/>
            <a:r>
              <a:rPr lang="en-US" b="1" dirty="0"/>
              <a:t>Adverse Childhood Experience (ACE) Study</a:t>
            </a:r>
            <a:endParaRPr lang="en-US" dirty="0"/>
          </a:p>
        </p:txBody>
      </p:sp>
      <p:pic>
        <p:nvPicPr>
          <p:cNvPr id="4" name="Content Placeholder 3">
            <a:extLst>
              <a:ext uri="{FF2B5EF4-FFF2-40B4-BE49-F238E27FC236}">
                <a16:creationId xmlns:a16="http://schemas.microsoft.com/office/drawing/2014/main" id="{CC254474-54A1-4781-894E-99811F16A20F}"/>
              </a:ext>
            </a:extLst>
          </p:cNvPr>
          <p:cNvPicPr>
            <a:picLocks noGrp="1" noChangeAspect="1"/>
          </p:cNvPicPr>
          <p:nvPr>
            <p:ph idx="1"/>
          </p:nvPr>
        </p:nvPicPr>
        <p:blipFill rotWithShape="1">
          <a:blip r:embed="rId3"/>
          <a:srcRect l="25697" t="35843" r="5358" b="7760"/>
          <a:stretch/>
        </p:blipFill>
        <p:spPr>
          <a:xfrm>
            <a:off x="872681" y="1330289"/>
            <a:ext cx="10363555" cy="4768507"/>
          </a:xfrm>
          <a:prstGeom prst="rect">
            <a:avLst/>
          </a:prstGeom>
        </p:spPr>
      </p:pic>
      <p:sp>
        <p:nvSpPr>
          <p:cNvPr id="5" name="TextBox 4">
            <a:extLst>
              <a:ext uri="{FF2B5EF4-FFF2-40B4-BE49-F238E27FC236}">
                <a16:creationId xmlns:a16="http://schemas.microsoft.com/office/drawing/2014/main" id="{3A92FA4A-7C5D-4719-AE2C-2D7BF2F6EEC1}"/>
              </a:ext>
            </a:extLst>
          </p:cNvPr>
          <p:cNvSpPr txBox="1"/>
          <p:nvPr/>
        </p:nvSpPr>
        <p:spPr>
          <a:xfrm>
            <a:off x="7692571" y="6098795"/>
            <a:ext cx="3543664" cy="369332"/>
          </a:xfrm>
          <a:prstGeom prst="rect">
            <a:avLst/>
          </a:prstGeom>
          <a:noFill/>
        </p:spPr>
        <p:txBody>
          <a:bodyPr wrap="square" rtlCol="0">
            <a:spAutoFit/>
          </a:bodyPr>
          <a:lstStyle/>
          <a:p>
            <a:r>
              <a:rPr lang="en-US" dirty="0"/>
              <a:t>Image:  www.liverpoolcamhs.com</a:t>
            </a:r>
          </a:p>
        </p:txBody>
      </p:sp>
    </p:spTree>
    <p:extLst>
      <p:ext uri="{BB962C8B-B14F-4D97-AF65-F5344CB8AC3E}">
        <p14:creationId xmlns:p14="http://schemas.microsoft.com/office/powerpoint/2010/main" val="116610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40515" y="272551"/>
            <a:ext cx="6511931" cy="7924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5400" dirty="0">
                <a:solidFill>
                  <a:srgbClr val="002060"/>
                </a:solidFill>
              </a:rPr>
              <a:t>Health Risk Behaviors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202" t="5012" r="7393" b="2766"/>
          <a:stretch/>
        </p:blipFill>
        <p:spPr>
          <a:xfrm>
            <a:off x="2912606" y="1127673"/>
            <a:ext cx="6367751" cy="519519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516" y="1327897"/>
            <a:ext cx="759219" cy="57152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7608" y="1127674"/>
            <a:ext cx="5997747" cy="922567"/>
          </a:xfrm>
          <a:prstGeom prst="rect">
            <a:avLst/>
          </a:prstGeom>
        </p:spPr>
      </p:pic>
      <p:sp>
        <p:nvSpPr>
          <p:cNvPr id="4" name="TextBox 3"/>
          <p:cNvSpPr txBox="1"/>
          <p:nvPr/>
        </p:nvSpPr>
        <p:spPr>
          <a:xfrm>
            <a:off x="4510488" y="1253050"/>
            <a:ext cx="3942637" cy="646331"/>
          </a:xfrm>
          <a:prstGeom prst="rect">
            <a:avLst/>
          </a:prstGeom>
          <a:noFill/>
        </p:spPr>
        <p:txBody>
          <a:bodyPr wrap="square" rtlCol="0">
            <a:spAutoFit/>
          </a:bodyPr>
          <a:lstStyle/>
          <a:p>
            <a:r>
              <a:rPr lang="en-US" sz="3600" b="1" dirty="0">
                <a:solidFill>
                  <a:schemeClr val="bg1"/>
                </a:solidFill>
              </a:rPr>
              <a:t>Adult Alcoholism</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361" y="5956191"/>
            <a:ext cx="5277995" cy="366676"/>
          </a:xfrm>
          <a:prstGeom prst="rect">
            <a:avLst/>
          </a:prstGeom>
        </p:spPr>
      </p:pic>
      <p:sp>
        <p:nvSpPr>
          <p:cNvPr id="10" name="TextBox 9"/>
          <p:cNvSpPr txBox="1"/>
          <p:nvPr/>
        </p:nvSpPr>
        <p:spPr>
          <a:xfrm>
            <a:off x="5783977" y="5835368"/>
            <a:ext cx="1714763" cy="477054"/>
          </a:xfrm>
          <a:prstGeom prst="rect">
            <a:avLst/>
          </a:prstGeom>
          <a:noFill/>
        </p:spPr>
        <p:txBody>
          <a:bodyPr wrap="square" rtlCol="0">
            <a:spAutoFit/>
          </a:bodyPr>
          <a:lstStyle/>
          <a:p>
            <a:r>
              <a:rPr lang="en-US" sz="2500" b="1" dirty="0">
                <a:solidFill>
                  <a:schemeClr val="bg1"/>
                </a:solidFill>
              </a:rPr>
              <a:t>Ace Score </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501" y="1400408"/>
            <a:ext cx="577043" cy="4434960"/>
          </a:xfrm>
          <a:prstGeom prst="rect">
            <a:avLst/>
          </a:prstGeom>
        </p:spPr>
      </p:pic>
      <p:sp>
        <p:nvSpPr>
          <p:cNvPr id="12" name="TextBox 11"/>
          <p:cNvSpPr txBox="1"/>
          <p:nvPr/>
        </p:nvSpPr>
        <p:spPr>
          <a:xfrm rot="16200000">
            <a:off x="2120246" y="3581046"/>
            <a:ext cx="2259543" cy="477054"/>
          </a:xfrm>
          <a:prstGeom prst="rect">
            <a:avLst/>
          </a:prstGeom>
          <a:noFill/>
        </p:spPr>
        <p:txBody>
          <a:bodyPr wrap="square" rtlCol="0">
            <a:spAutoFit/>
          </a:bodyPr>
          <a:lstStyle/>
          <a:p>
            <a:r>
              <a:rPr lang="en-US" sz="2500" b="1" dirty="0">
                <a:solidFill>
                  <a:schemeClr val="bg1"/>
                </a:solidFill>
              </a:rPr>
              <a:t>% Alcoholic</a:t>
            </a:r>
          </a:p>
        </p:txBody>
      </p:sp>
    </p:spTree>
    <p:extLst>
      <p:ext uri="{BB962C8B-B14F-4D97-AF65-F5344CB8AC3E}">
        <p14:creationId xmlns:p14="http://schemas.microsoft.com/office/powerpoint/2010/main" val="261594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2606761" y="351719"/>
            <a:ext cx="7308939" cy="9813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5400" dirty="0">
                <a:solidFill>
                  <a:srgbClr val="002060"/>
                </a:solidFill>
              </a:rPr>
              <a:t>Mental Health Effects</a:t>
            </a:r>
          </a:p>
        </p:txBody>
      </p:sp>
      <p:pic>
        <p:nvPicPr>
          <p:cNvPr id="7" name="Content Placeholder 7" descr="trauma childhooddepression chart.png"/>
          <p:cNvPicPr>
            <a:picLocks noChangeAspect="1"/>
          </p:cNvPicPr>
          <p:nvPr/>
        </p:nvPicPr>
        <p:blipFill rotWithShape="1">
          <a:blip r:embed="rId3" cstate="print"/>
          <a:srcRect l="4944" t="15044" r="818" b="3804"/>
          <a:stretch/>
        </p:blipFill>
        <p:spPr>
          <a:xfrm>
            <a:off x="1927727" y="1294481"/>
            <a:ext cx="8041960" cy="5193936"/>
          </a:xfrm>
          <a:prstGeom prst="rect">
            <a:avLst/>
          </a:prstGeom>
        </p:spPr>
      </p:pic>
      <p:pic>
        <p:nvPicPr>
          <p:cNvPr id="6" name="Content Placeholder 7" descr="trauma childhooddepression chart.png"/>
          <p:cNvPicPr>
            <a:picLocks noChangeAspect="1"/>
          </p:cNvPicPr>
          <p:nvPr/>
        </p:nvPicPr>
        <p:blipFill rotWithShape="1">
          <a:blip r:embed="rId3" cstate="print"/>
          <a:srcRect l="83178" t="1025" r="818" b="42966"/>
          <a:stretch/>
        </p:blipFill>
        <p:spPr>
          <a:xfrm>
            <a:off x="1927727" y="1333041"/>
            <a:ext cx="8041960" cy="1123721"/>
          </a:xfrm>
          <a:prstGeom prst="rect">
            <a:avLst/>
          </a:prstGeom>
        </p:spPr>
      </p:pic>
      <p:sp>
        <p:nvSpPr>
          <p:cNvPr id="8" name="TextBox 7"/>
          <p:cNvSpPr txBox="1"/>
          <p:nvPr/>
        </p:nvSpPr>
        <p:spPr>
          <a:xfrm>
            <a:off x="3879251" y="1629474"/>
            <a:ext cx="4138912" cy="646331"/>
          </a:xfrm>
          <a:prstGeom prst="rect">
            <a:avLst/>
          </a:prstGeom>
          <a:noFill/>
        </p:spPr>
        <p:txBody>
          <a:bodyPr wrap="square" rtlCol="0">
            <a:spAutoFit/>
          </a:bodyPr>
          <a:lstStyle/>
          <a:p>
            <a:r>
              <a:rPr lang="en-US" sz="3600" b="1" dirty="0">
                <a:solidFill>
                  <a:schemeClr val="bg1"/>
                </a:solidFill>
              </a:rPr>
              <a:t>Chronic Depression</a:t>
            </a:r>
          </a:p>
        </p:txBody>
      </p:sp>
      <p:pic>
        <p:nvPicPr>
          <p:cNvPr id="9" name="Content Placeholder 7" descr="trauma childhooddepression chart.png"/>
          <p:cNvPicPr>
            <a:picLocks noChangeAspect="1"/>
          </p:cNvPicPr>
          <p:nvPr/>
        </p:nvPicPr>
        <p:blipFill rotWithShape="1">
          <a:blip r:embed="rId3" cstate="print"/>
          <a:srcRect l="83178" t="1025" r="818" b="42966"/>
          <a:stretch/>
        </p:blipFill>
        <p:spPr>
          <a:xfrm>
            <a:off x="2855630" y="5891514"/>
            <a:ext cx="6461991" cy="370391"/>
          </a:xfrm>
          <a:prstGeom prst="rect">
            <a:avLst/>
          </a:prstGeom>
        </p:spPr>
      </p:pic>
      <p:sp>
        <p:nvSpPr>
          <p:cNvPr id="10" name="TextBox 9"/>
          <p:cNvSpPr txBox="1"/>
          <p:nvPr/>
        </p:nvSpPr>
        <p:spPr>
          <a:xfrm>
            <a:off x="5091325" y="5949388"/>
            <a:ext cx="1714763" cy="477054"/>
          </a:xfrm>
          <a:prstGeom prst="rect">
            <a:avLst/>
          </a:prstGeom>
          <a:noFill/>
        </p:spPr>
        <p:txBody>
          <a:bodyPr wrap="square" rtlCol="0">
            <a:spAutoFit/>
          </a:bodyPr>
          <a:lstStyle/>
          <a:p>
            <a:r>
              <a:rPr lang="en-US" sz="2500" b="1" dirty="0">
                <a:solidFill>
                  <a:schemeClr val="bg1"/>
                </a:solidFill>
              </a:rPr>
              <a:t>Ace Score </a:t>
            </a:r>
          </a:p>
        </p:txBody>
      </p:sp>
      <p:pic>
        <p:nvPicPr>
          <p:cNvPr id="11" name="Content Placeholder 7" descr="trauma childhooddepression chart.png"/>
          <p:cNvPicPr>
            <a:picLocks noChangeAspect="1"/>
          </p:cNvPicPr>
          <p:nvPr/>
        </p:nvPicPr>
        <p:blipFill rotWithShape="1">
          <a:blip r:embed="rId3" cstate="print"/>
          <a:srcRect l="83178" t="1025" r="818" b="42966"/>
          <a:stretch/>
        </p:blipFill>
        <p:spPr>
          <a:xfrm flipH="1">
            <a:off x="2323737" y="2003885"/>
            <a:ext cx="531895" cy="4340507"/>
          </a:xfrm>
          <a:prstGeom prst="rect">
            <a:avLst/>
          </a:prstGeom>
        </p:spPr>
      </p:pic>
      <p:sp>
        <p:nvSpPr>
          <p:cNvPr id="12" name="TextBox 11"/>
          <p:cNvSpPr txBox="1"/>
          <p:nvPr/>
        </p:nvSpPr>
        <p:spPr>
          <a:xfrm rot="16200000">
            <a:off x="348493" y="3777042"/>
            <a:ext cx="4155883" cy="477054"/>
          </a:xfrm>
          <a:prstGeom prst="rect">
            <a:avLst/>
          </a:prstGeom>
          <a:noFill/>
        </p:spPr>
        <p:txBody>
          <a:bodyPr wrap="square" rtlCol="0">
            <a:spAutoFit/>
          </a:bodyPr>
          <a:lstStyle/>
          <a:p>
            <a:r>
              <a:rPr lang="en-US" sz="2500" b="1" dirty="0">
                <a:solidFill>
                  <a:schemeClr val="bg1"/>
                </a:solidFill>
              </a:rPr>
              <a:t>% with Chronic Depression</a:t>
            </a:r>
          </a:p>
        </p:txBody>
      </p:sp>
    </p:spTree>
    <p:extLst>
      <p:ext uri="{BB962C8B-B14F-4D97-AF65-F5344CB8AC3E}">
        <p14:creationId xmlns:p14="http://schemas.microsoft.com/office/powerpoint/2010/main" val="15599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BE0A81-91F3-4971-9488-A1C2345AC6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03" b="-1"/>
          <a:stretch/>
        </p:blipFill>
        <p:spPr>
          <a:xfrm>
            <a:off x="5751043" y="779290"/>
            <a:ext cx="5836439" cy="5299423"/>
          </a:xfrm>
          <a:prstGeom prst="rect">
            <a:avLst/>
          </a:prstGeom>
          <a:effectLst/>
        </p:spPr>
      </p:pic>
      <p:sp>
        <p:nvSpPr>
          <p:cNvPr id="4" name="Content Placeholder 3">
            <a:extLst>
              <a:ext uri="{FF2B5EF4-FFF2-40B4-BE49-F238E27FC236}">
                <a16:creationId xmlns:a16="http://schemas.microsoft.com/office/drawing/2014/main" id="{9804872E-211A-4A24-BF20-56E5DCB5AE47}"/>
              </a:ext>
            </a:extLst>
          </p:cNvPr>
          <p:cNvSpPr>
            <a:spLocks noGrp="1"/>
          </p:cNvSpPr>
          <p:nvPr>
            <p:ph idx="1"/>
          </p:nvPr>
        </p:nvSpPr>
        <p:spPr>
          <a:xfrm>
            <a:off x="525640" y="1333500"/>
            <a:ext cx="5570360" cy="4191000"/>
          </a:xfrm>
        </p:spPr>
        <p:txBody>
          <a:bodyPr>
            <a:normAutofit fontScale="92500" lnSpcReduction="10000"/>
          </a:bodyPr>
          <a:lstStyle/>
          <a:p>
            <a:pPr marL="45719" indent="0">
              <a:buNone/>
            </a:pPr>
            <a:r>
              <a:rPr lang="en-US" sz="2400" b="1" i="1" dirty="0">
                <a:solidFill>
                  <a:schemeClr val="tx1"/>
                </a:solidFill>
                <a:latin typeface="Calibri" panose="020F0502020204030204" pitchFamily="34" charset="0"/>
                <a:cs typeface="Calibri" panose="020F0502020204030204" pitchFamily="34" charset="0"/>
              </a:rPr>
              <a:t>Alive and Well Communities </a:t>
            </a:r>
            <a:r>
              <a:rPr lang="en-US" sz="2400" i="1" dirty="0">
                <a:solidFill>
                  <a:schemeClr val="tx1"/>
                </a:solidFill>
                <a:latin typeface="Calibri" panose="020F0502020204030204" pitchFamily="34" charset="0"/>
                <a:cs typeface="Calibri" panose="020F0502020204030204" pitchFamily="34" charset="0"/>
              </a:rPr>
              <a:t>activates communities to </a:t>
            </a:r>
            <a:r>
              <a:rPr lang="en-US" sz="2400" b="1" i="1" dirty="0">
                <a:solidFill>
                  <a:schemeClr val="tx1"/>
                </a:solidFill>
                <a:latin typeface="Calibri" panose="020F0502020204030204" pitchFamily="34" charset="0"/>
                <a:cs typeface="Calibri" panose="020F0502020204030204" pitchFamily="34" charset="0"/>
              </a:rPr>
              <a:t>heal.</a:t>
            </a:r>
          </a:p>
          <a:p>
            <a:pPr marL="45719" indent="0">
              <a:buNone/>
            </a:pPr>
            <a:endParaRPr lang="en-US" sz="2000" b="1" i="1" dirty="0">
              <a:solidFill>
                <a:schemeClr val="tx1"/>
              </a:solidFill>
              <a:latin typeface="Calibri" panose="020F0502020204030204" pitchFamily="34" charset="0"/>
              <a:cs typeface="Calibri" panose="020F0502020204030204" pitchFamily="34" charset="0"/>
            </a:endParaRPr>
          </a:p>
          <a:p>
            <a:pPr marL="45719" indent="0">
              <a:buNone/>
            </a:pPr>
            <a:r>
              <a:rPr lang="en-US" sz="2000" dirty="0">
                <a:solidFill>
                  <a:schemeClr val="tx1"/>
                </a:solidFill>
                <a:latin typeface="Calibri" panose="020F0502020204030204" pitchFamily="34" charset="0"/>
                <a:cs typeface="Calibri" panose="020F0502020204030204" pitchFamily="34" charset="0"/>
              </a:rPr>
              <a:t>We do this by:</a:t>
            </a:r>
          </a:p>
          <a:p>
            <a:pPr marL="45719" indent="0">
              <a:buNone/>
            </a:pPr>
            <a:r>
              <a:rPr lang="en-US" sz="2000" b="1" dirty="0">
                <a:solidFill>
                  <a:schemeClr val="tx1"/>
                </a:solidFill>
                <a:latin typeface="Calibri" panose="020F0502020204030204" pitchFamily="34" charset="0"/>
                <a:cs typeface="Calibri" panose="020F0502020204030204" pitchFamily="34" charset="0"/>
              </a:rPr>
              <a:t>Elevating community wisdom</a:t>
            </a:r>
            <a:r>
              <a:rPr lang="en-US" sz="2000" dirty="0">
                <a:solidFill>
                  <a:schemeClr val="tx1"/>
                </a:solidFill>
                <a:latin typeface="Calibri" panose="020F0502020204030204" pitchFamily="34" charset="0"/>
                <a:cs typeface="Calibri" panose="020F0502020204030204" pitchFamily="34" charset="0"/>
              </a:rPr>
              <a:t>, centering those who have experienced trauma as leaders of the work.</a:t>
            </a:r>
          </a:p>
          <a:p>
            <a:pPr marL="45719" indent="0">
              <a:buNone/>
            </a:pPr>
            <a:r>
              <a:rPr lang="en-US" sz="2000" b="1" dirty="0">
                <a:solidFill>
                  <a:schemeClr val="tx1"/>
                </a:solidFill>
                <a:latin typeface="Calibri" panose="020F0502020204030204" pitchFamily="34" charset="0"/>
                <a:cs typeface="Calibri" panose="020F0502020204030204" pitchFamily="34" charset="0"/>
              </a:rPr>
              <a:t>Disrupting systemic oppression </a:t>
            </a:r>
            <a:r>
              <a:rPr lang="en-US" sz="2000" dirty="0">
                <a:solidFill>
                  <a:schemeClr val="tx1"/>
                </a:solidFill>
                <a:latin typeface="Calibri" panose="020F0502020204030204" pitchFamily="34" charset="0"/>
                <a:cs typeface="Calibri" panose="020F0502020204030204" pitchFamily="34" charset="0"/>
              </a:rPr>
              <a:t>and responding to the impact of historical trauma.</a:t>
            </a:r>
          </a:p>
          <a:p>
            <a:pPr marL="45719" indent="0">
              <a:buNone/>
            </a:pPr>
            <a:r>
              <a:rPr lang="en-US" sz="2000" b="1" dirty="0">
                <a:solidFill>
                  <a:schemeClr val="tx1"/>
                </a:solidFill>
                <a:latin typeface="Calibri" panose="020F0502020204030204" pitchFamily="34" charset="0"/>
                <a:cs typeface="Calibri" panose="020F0502020204030204" pitchFamily="34" charset="0"/>
              </a:rPr>
              <a:t>Acting with urgency</a:t>
            </a:r>
            <a:r>
              <a:rPr lang="en-US" sz="2000" dirty="0">
                <a:solidFill>
                  <a:schemeClr val="tx1"/>
                </a:solidFill>
                <a:latin typeface="Calibri" panose="020F0502020204030204" pitchFamily="34" charset="0"/>
                <a:cs typeface="Calibri" panose="020F0502020204030204" pitchFamily="34" charset="0"/>
              </a:rPr>
              <a:t>, not waiting for another day or generation.</a:t>
            </a:r>
          </a:p>
          <a:p>
            <a:pPr marL="45719" indent="0">
              <a:buNone/>
            </a:pPr>
            <a:r>
              <a:rPr lang="en-US" sz="2000" b="1" dirty="0">
                <a:solidFill>
                  <a:schemeClr val="tx1"/>
                </a:solidFill>
                <a:latin typeface="Calibri" panose="020F0502020204030204" pitchFamily="34" charset="0"/>
                <a:cs typeface="Calibri" panose="020F0502020204030204" pitchFamily="34" charset="0"/>
              </a:rPr>
              <a:t>Leading innovative solutions </a:t>
            </a:r>
            <a:r>
              <a:rPr lang="en-US" sz="2000" dirty="0">
                <a:solidFill>
                  <a:schemeClr val="tx1"/>
                </a:solidFill>
                <a:latin typeface="Calibri" panose="020F0502020204030204" pitchFamily="34" charset="0"/>
                <a:cs typeface="Calibri" panose="020F0502020204030204" pitchFamily="34" charset="0"/>
              </a:rPr>
              <a:t>based on the science of trauma, toxic stress and resiliency.</a:t>
            </a:r>
          </a:p>
          <a:p>
            <a:pPr marL="45719" indent="0">
              <a:buNone/>
            </a:pPr>
            <a:endParaRPr lang="en-US" sz="1400" dirty="0"/>
          </a:p>
          <a:p>
            <a:pPr marL="45719" indent="0">
              <a:buNone/>
            </a:pPr>
            <a:endParaRPr lang="en-US" sz="1400" dirty="0"/>
          </a:p>
        </p:txBody>
      </p:sp>
    </p:spTree>
    <p:extLst>
      <p:ext uri="{BB962C8B-B14F-4D97-AF65-F5344CB8AC3E}">
        <p14:creationId xmlns:p14="http://schemas.microsoft.com/office/powerpoint/2010/main" val="2659320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4630" y="357272"/>
            <a:ext cx="11567885"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5400" dirty="0">
                <a:solidFill>
                  <a:srgbClr val="002060"/>
                </a:solidFill>
              </a:rPr>
              <a:t>Social Problems</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2580" t="26480" r="12687"/>
          <a:stretch/>
        </p:blipFill>
        <p:spPr>
          <a:xfrm>
            <a:off x="2557269" y="1713632"/>
            <a:ext cx="7222603" cy="4700083"/>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269" y="1165920"/>
            <a:ext cx="7222603" cy="646331"/>
          </a:xfrm>
          <a:prstGeom prst="rect">
            <a:avLst/>
          </a:prstGeom>
        </p:spPr>
      </p:pic>
      <p:sp>
        <p:nvSpPr>
          <p:cNvPr id="6" name="TextBox 5"/>
          <p:cNvSpPr txBox="1"/>
          <p:nvPr/>
        </p:nvSpPr>
        <p:spPr>
          <a:xfrm>
            <a:off x="3991713" y="1258518"/>
            <a:ext cx="5420737" cy="646331"/>
          </a:xfrm>
          <a:prstGeom prst="rect">
            <a:avLst/>
          </a:prstGeom>
          <a:noFill/>
        </p:spPr>
        <p:txBody>
          <a:bodyPr wrap="square" rtlCol="0">
            <a:spAutoFit/>
          </a:bodyPr>
          <a:lstStyle/>
          <a:p>
            <a:r>
              <a:rPr lang="en-US" sz="3600" b="1" dirty="0">
                <a:solidFill>
                  <a:schemeClr val="bg1"/>
                </a:solidFill>
              </a:rPr>
              <a:t>Poor Job Performance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223" y="1581683"/>
            <a:ext cx="728011" cy="4552901"/>
          </a:xfrm>
          <a:prstGeom prst="rect">
            <a:avLst/>
          </a:prstGeom>
        </p:spPr>
      </p:pic>
      <p:sp>
        <p:nvSpPr>
          <p:cNvPr id="9" name="TextBox 8"/>
          <p:cNvSpPr txBox="1"/>
          <p:nvPr/>
        </p:nvSpPr>
        <p:spPr>
          <a:xfrm rot="16200000">
            <a:off x="1035764" y="3443570"/>
            <a:ext cx="3936929" cy="477054"/>
          </a:xfrm>
          <a:prstGeom prst="rect">
            <a:avLst/>
          </a:prstGeom>
          <a:noFill/>
        </p:spPr>
        <p:txBody>
          <a:bodyPr wrap="square" rtlCol="0">
            <a:spAutoFit/>
          </a:bodyPr>
          <a:lstStyle/>
          <a:p>
            <a:r>
              <a:rPr lang="en-US" sz="2500" b="1" dirty="0">
                <a:solidFill>
                  <a:schemeClr val="bg1"/>
                </a:solidFill>
              </a:rPr>
              <a:t>Rate of Poor Performance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9784" y="5559613"/>
            <a:ext cx="5709331" cy="763153"/>
          </a:xfrm>
          <a:prstGeom prst="rect">
            <a:avLst/>
          </a:prstGeom>
        </p:spPr>
      </p:pic>
      <p:sp>
        <p:nvSpPr>
          <p:cNvPr id="11" name="TextBox 10"/>
          <p:cNvSpPr txBox="1"/>
          <p:nvPr/>
        </p:nvSpPr>
        <p:spPr>
          <a:xfrm>
            <a:off x="3894255" y="5734473"/>
            <a:ext cx="1786532" cy="400110"/>
          </a:xfrm>
          <a:prstGeom prst="rect">
            <a:avLst/>
          </a:prstGeom>
          <a:noFill/>
        </p:spPr>
        <p:txBody>
          <a:bodyPr wrap="square" rtlCol="0">
            <a:spAutoFit/>
          </a:bodyPr>
          <a:lstStyle/>
          <a:p>
            <a:r>
              <a:rPr lang="en-US" sz="2000" b="1" dirty="0">
                <a:solidFill>
                  <a:schemeClr val="bg1"/>
                </a:solidFill>
              </a:rPr>
              <a:t>Absenteeism</a:t>
            </a:r>
          </a:p>
        </p:txBody>
      </p:sp>
      <p:sp>
        <p:nvSpPr>
          <p:cNvPr id="12" name="TextBox 11"/>
          <p:cNvSpPr txBox="1"/>
          <p:nvPr/>
        </p:nvSpPr>
        <p:spPr>
          <a:xfrm>
            <a:off x="6042394" y="5614877"/>
            <a:ext cx="1304111" cy="707886"/>
          </a:xfrm>
          <a:prstGeom prst="rect">
            <a:avLst/>
          </a:prstGeom>
          <a:noFill/>
        </p:spPr>
        <p:txBody>
          <a:bodyPr wrap="square" rtlCol="0">
            <a:spAutoFit/>
          </a:bodyPr>
          <a:lstStyle/>
          <a:p>
            <a:pPr algn="ctr"/>
            <a:r>
              <a:rPr lang="en-US" sz="2000" b="1" dirty="0">
                <a:solidFill>
                  <a:schemeClr val="bg1"/>
                </a:solidFill>
              </a:rPr>
              <a:t> Financial Problems</a:t>
            </a:r>
          </a:p>
        </p:txBody>
      </p:sp>
      <p:sp>
        <p:nvSpPr>
          <p:cNvPr id="13" name="TextBox 12"/>
          <p:cNvSpPr txBox="1"/>
          <p:nvPr/>
        </p:nvSpPr>
        <p:spPr>
          <a:xfrm>
            <a:off x="7620792" y="5580586"/>
            <a:ext cx="2043701" cy="707886"/>
          </a:xfrm>
          <a:prstGeom prst="rect">
            <a:avLst/>
          </a:prstGeom>
          <a:noFill/>
        </p:spPr>
        <p:txBody>
          <a:bodyPr wrap="square" rtlCol="0">
            <a:spAutoFit/>
          </a:bodyPr>
          <a:lstStyle/>
          <a:p>
            <a:pPr algn="ctr"/>
            <a:r>
              <a:rPr lang="en-US" sz="2000" b="1" dirty="0">
                <a:solidFill>
                  <a:schemeClr val="bg1"/>
                </a:solidFill>
              </a:rPr>
              <a:t>Job Performance Problems</a:t>
            </a:r>
          </a:p>
        </p:txBody>
      </p:sp>
    </p:spTree>
    <p:extLst>
      <p:ext uri="{BB962C8B-B14F-4D97-AF65-F5344CB8AC3E}">
        <p14:creationId xmlns:p14="http://schemas.microsoft.com/office/powerpoint/2010/main" val="2678360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1" y="545098"/>
            <a:ext cx="8750300" cy="926236"/>
          </a:xfrm>
        </p:spPr>
        <p:txBody>
          <a:bodyPr>
            <a:normAutofit fontScale="90000"/>
          </a:bodyPr>
          <a:lstStyle/>
          <a:p>
            <a:pPr algn="ctr"/>
            <a:r>
              <a:rPr lang="en-US" sz="6000" dirty="0"/>
              <a:t>Trauma’s Impact on the Body</a:t>
            </a:r>
          </a:p>
        </p:txBody>
      </p:sp>
      <p:pic>
        <p:nvPicPr>
          <p:cNvPr id="6" name="Picture 5" descr="File:Outline-body-aura.png - Wikipedia, the free encyclo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43" y="1471334"/>
            <a:ext cx="2817827" cy="4696377"/>
          </a:xfrm>
          <a:prstGeom prst="rect">
            <a:avLst/>
          </a:prstGeom>
        </p:spPr>
      </p:pic>
      <p:sp>
        <p:nvSpPr>
          <p:cNvPr id="9" name="TextBox 8"/>
          <p:cNvSpPr txBox="1"/>
          <p:nvPr/>
        </p:nvSpPr>
        <p:spPr>
          <a:xfrm>
            <a:off x="4195155" y="1693398"/>
            <a:ext cx="7075440" cy="4278094"/>
          </a:xfrm>
          <a:prstGeom prst="rect">
            <a:avLst/>
          </a:prstGeom>
          <a:noFill/>
        </p:spPr>
        <p:txBody>
          <a:bodyPr wrap="square" rtlCol="0">
            <a:spAutoFit/>
          </a:bodyPr>
          <a:lstStyle/>
          <a:p>
            <a:pPr marL="457189" indent="-457189">
              <a:buClr>
                <a:srgbClr val="002060"/>
              </a:buClr>
              <a:buFont typeface="Arial" panose="020B0604020202020204" pitchFamily="34" charset="0"/>
              <a:buChar char="•"/>
            </a:pPr>
            <a:r>
              <a:rPr lang="en-US" sz="3400" b="1" dirty="0">
                <a:solidFill>
                  <a:schemeClr val="accent2">
                    <a:lumMod val="50000"/>
                  </a:schemeClr>
                </a:solidFill>
              </a:rPr>
              <a:t>Chronic trauma </a:t>
            </a:r>
            <a:r>
              <a:rPr lang="en-US" sz="3400" dirty="0">
                <a:solidFill>
                  <a:srgbClr val="002060"/>
                </a:solidFill>
              </a:rPr>
              <a:t>or </a:t>
            </a:r>
            <a:r>
              <a:rPr lang="en-US" sz="3400" b="1" dirty="0">
                <a:solidFill>
                  <a:schemeClr val="accent2">
                    <a:lumMod val="50000"/>
                  </a:schemeClr>
                </a:solidFill>
              </a:rPr>
              <a:t>toxic stress</a:t>
            </a:r>
            <a:r>
              <a:rPr lang="en-US" sz="3400" dirty="0">
                <a:solidFill>
                  <a:schemeClr val="accent2">
                    <a:lumMod val="50000"/>
                  </a:schemeClr>
                </a:solidFill>
              </a:rPr>
              <a:t> </a:t>
            </a:r>
            <a:r>
              <a:rPr lang="en-US" sz="3400" dirty="0">
                <a:solidFill>
                  <a:srgbClr val="002060"/>
                </a:solidFill>
              </a:rPr>
              <a:t>causes </a:t>
            </a:r>
            <a:r>
              <a:rPr lang="en-US" sz="3400" b="1" dirty="0">
                <a:solidFill>
                  <a:schemeClr val="accent2">
                    <a:lumMod val="50000"/>
                  </a:schemeClr>
                </a:solidFill>
              </a:rPr>
              <a:t>damage to the body</a:t>
            </a:r>
            <a:r>
              <a:rPr lang="en-US" sz="3400" dirty="0">
                <a:solidFill>
                  <a:schemeClr val="accent4">
                    <a:lumMod val="75000"/>
                  </a:schemeClr>
                </a:solidFill>
              </a:rPr>
              <a:t>. </a:t>
            </a:r>
          </a:p>
          <a:p>
            <a:pPr>
              <a:buClr>
                <a:srgbClr val="002060"/>
              </a:buClr>
            </a:pPr>
            <a:endParaRPr lang="en-US" sz="3400" strike="sngStrike" dirty="0">
              <a:solidFill>
                <a:schemeClr val="accent4">
                  <a:lumMod val="75000"/>
                </a:schemeClr>
              </a:solidFill>
            </a:endParaRPr>
          </a:p>
          <a:p>
            <a:pPr marL="457189" indent="-457189">
              <a:buClr>
                <a:srgbClr val="002060"/>
              </a:buClr>
              <a:buFont typeface="Arial" panose="020B0604020202020204" pitchFamily="34" charset="0"/>
              <a:buChar char="•"/>
            </a:pPr>
            <a:r>
              <a:rPr lang="en-US" sz="3400" dirty="0">
                <a:solidFill>
                  <a:srgbClr val="002060"/>
                </a:solidFill>
              </a:rPr>
              <a:t>Constant use of the </a:t>
            </a:r>
            <a:r>
              <a:rPr lang="en-US" sz="3400" b="1" dirty="0">
                <a:solidFill>
                  <a:schemeClr val="accent2">
                    <a:lumMod val="50000"/>
                  </a:schemeClr>
                </a:solidFill>
              </a:rPr>
              <a:t>stress response system</a:t>
            </a:r>
            <a:r>
              <a:rPr lang="en-US" sz="3400" dirty="0">
                <a:solidFill>
                  <a:srgbClr val="002060"/>
                </a:solidFill>
              </a:rPr>
              <a:t> (long-term release of chemicals and hormones, increased blood sugar, faster heart rate, etc.) can lead to </a:t>
            </a:r>
            <a:r>
              <a:rPr lang="en-US" sz="3400" b="1" dirty="0">
                <a:solidFill>
                  <a:schemeClr val="accent2">
                    <a:lumMod val="50000"/>
                  </a:schemeClr>
                </a:solidFill>
              </a:rPr>
              <a:t>poor health outcomes</a:t>
            </a:r>
            <a:r>
              <a:rPr lang="en-US" sz="3400" dirty="0">
                <a:solidFill>
                  <a:srgbClr val="002060"/>
                </a:solidFill>
              </a:rPr>
              <a:t>. </a:t>
            </a:r>
            <a:endParaRPr lang="en-US" sz="3400" dirty="0">
              <a:solidFill>
                <a:schemeClr val="accent4">
                  <a:lumMod val="75000"/>
                </a:schemeClr>
              </a:solidFill>
            </a:endParaRPr>
          </a:p>
        </p:txBody>
      </p:sp>
    </p:spTree>
    <p:extLst>
      <p:ext uri="{BB962C8B-B14F-4D97-AF65-F5344CB8AC3E}">
        <p14:creationId xmlns:p14="http://schemas.microsoft.com/office/powerpoint/2010/main" val="555405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08147"/>
            <a:ext cx="9875520" cy="1356360"/>
          </a:xfrm>
        </p:spPr>
        <p:txBody>
          <a:bodyPr>
            <a:normAutofit/>
          </a:bodyPr>
          <a:lstStyle/>
          <a:p>
            <a:pPr algn="ctr"/>
            <a:r>
              <a:rPr lang="en-US" sz="5400" dirty="0"/>
              <a:t>ACE Study Takeaways </a:t>
            </a:r>
          </a:p>
        </p:txBody>
      </p:sp>
      <p:sp>
        <p:nvSpPr>
          <p:cNvPr id="3" name="Content Placeholder 2"/>
          <p:cNvSpPr>
            <a:spLocks noGrp="1"/>
          </p:cNvSpPr>
          <p:nvPr>
            <p:ph idx="1"/>
          </p:nvPr>
        </p:nvSpPr>
        <p:spPr>
          <a:xfrm>
            <a:off x="432775" y="1764507"/>
            <a:ext cx="11295971" cy="4214540"/>
          </a:xfrm>
        </p:spPr>
        <p:txBody>
          <a:bodyPr>
            <a:normAutofit/>
          </a:bodyPr>
          <a:lstStyle/>
          <a:p>
            <a:pPr marL="560057" indent="-514338">
              <a:buClr>
                <a:srgbClr val="002060"/>
              </a:buClr>
              <a:buFont typeface="+mj-lt"/>
              <a:buAutoNum type="arabicPeriod"/>
            </a:pPr>
            <a:r>
              <a:rPr lang="en-US" sz="3600" dirty="0"/>
              <a:t>Traumatic experiences are </a:t>
            </a:r>
            <a:r>
              <a:rPr lang="en-US" sz="3600" b="1" dirty="0">
                <a:solidFill>
                  <a:schemeClr val="accent2">
                    <a:lumMod val="50000"/>
                  </a:schemeClr>
                </a:solidFill>
              </a:rPr>
              <a:t>more common</a:t>
            </a:r>
            <a:r>
              <a:rPr lang="en-US" sz="3600" dirty="0">
                <a:solidFill>
                  <a:schemeClr val="accent2">
                    <a:lumMod val="50000"/>
                  </a:schemeClr>
                </a:solidFill>
              </a:rPr>
              <a:t> </a:t>
            </a:r>
            <a:r>
              <a:rPr lang="en-US" sz="3600" dirty="0"/>
              <a:t>than previously thought. </a:t>
            </a:r>
          </a:p>
          <a:p>
            <a:pPr marL="560057" indent="-514338">
              <a:buClr>
                <a:srgbClr val="002060"/>
              </a:buClr>
              <a:buFont typeface="+mj-lt"/>
              <a:buAutoNum type="arabicPeriod"/>
            </a:pPr>
            <a:endParaRPr lang="en-US" sz="1800" dirty="0"/>
          </a:p>
          <a:p>
            <a:pPr marL="560057" indent="-514338">
              <a:buClr>
                <a:srgbClr val="002060"/>
              </a:buClr>
              <a:buFont typeface="+mj-lt"/>
              <a:buAutoNum type="arabicPeriod"/>
            </a:pPr>
            <a:r>
              <a:rPr lang="en-US" sz="3600" dirty="0"/>
              <a:t>The </a:t>
            </a:r>
            <a:r>
              <a:rPr lang="en-US" sz="3600" b="1" dirty="0">
                <a:solidFill>
                  <a:schemeClr val="accent2">
                    <a:lumMod val="50000"/>
                  </a:schemeClr>
                </a:solidFill>
              </a:rPr>
              <a:t>effects of trauma continue </a:t>
            </a:r>
            <a:r>
              <a:rPr lang="en-US" sz="3600" dirty="0"/>
              <a:t>beyond the event itself.</a:t>
            </a:r>
          </a:p>
          <a:p>
            <a:pPr marL="560057" indent="-514338">
              <a:buClr>
                <a:srgbClr val="002060"/>
              </a:buClr>
              <a:buFont typeface="+mj-lt"/>
              <a:buAutoNum type="arabicPeriod"/>
            </a:pPr>
            <a:endParaRPr lang="en-US" sz="1800" dirty="0"/>
          </a:p>
          <a:p>
            <a:pPr marL="560057" indent="-514338">
              <a:buClr>
                <a:srgbClr val="002060"/>
              </a:buClr>
              <a:buFont typeface="+mj-lt"/>
              <a:buAutoNum type="arabicPeriod"/>
            </a:pPr>
            <a:r>
              <a:rPr lang="en-US" sz="3600" dirty="0"/>
              <a:t>Without intervention, events that happen in </a:t>
            </a:r>
            <a:r>
              <a:rPr lang="en-US" sz="3600" b="1" dirty="0">
                <a:solidFill>
                  <a:schemeClr val="accent2">
                    <a:lumMod val="50000"/>
                  </a:schemeClr>
                </a:solidFill>
              </a:rPr>
              <a:t>childhood</a:t>
            </a:r>
            <a:r>
              <a:rPr lang="en-US" sz="3600" dirty="0"/>
              <a:t> can impact us in </a:t>
            </a:r>
            <a:r>
              <a:rPr lang="en-US" sz="3600" b="1" dirty="0">
                <a:solidFill>
                  <a:schemeClr val="accent2">
                    <a:lumMod val="50000"/>
                  </a:schemeClr>
                </a:solidFill>
              </a:rPr>
              <a:t>adulthood</a:t>
            </a:r>
            <a:r>
              <a:rPr lang="en-US" sz="3600" b="1" dirty="0"/>
              <a:t>.</a:t>
            </a:r>
            <a:r>
              <a:rPr lang="en-US" sz="3600" b="1" dirty="0">
                <a:solidFill>
                  <a:srgbClr val="00B050"/>
                </a:solidFill>
              </a:rPr>
              <a:t> </a:t>
            </a:r>
            <a:endParaRPr lang="en-US" sz="3600" dirty="0">
              <a:solidFill>
                <a:srgbClr val="00B050"/>
              </a:solidFill>
            </a:endParaRPr>
          </a:p>
        </p:txBody>
      </p:sp>
    </p:spTree>
    <p:extLst>
      <p:ext uri="{BB962C8B-B14F-4D97-AF65-F5344CB8AC3E}">
        <p14:creationId xmlns:p14="http://schemas.microsoft.com/office/powerpoint/2010/main" val="2580947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803239-F44A-443E-8C72-FD301390DF5E}"/>
              </a:ext>
            </a:extLst>
          </p:cNvPr>
          <p:cNvPicPr>
            <a:picLocks noChangeAspect="1"/>
          </p:cNvPicPr>
          <p:nvPr/>
        </p:nvPicPr>
        <p:blipFill rotWithShape="1">
          <a:blip r:embed="rId3"/>
          <a:srcRect l="28299" t="37388" r="32191" b="20412"/>
          <a:stretch/>
        </p:blipFill>
        <p:spPr>
          <a:xfrm>
            <a:off x="1129354" y="489022"/>
            <a:ext cx="9936844" cy="5969887"/>
          </a:xfrm>
          <a:prstGeom prst="rect">
            <a:avLst/>
          </a:prstGeom>
        </p:spPr>
      </p:pic>
    </p:spTree>
    <p:extLst>
      <p:ext uri="{BB962C8B-B14F-4D97-AF65-F5344CB8AC3E}">
        <p14:creationId xmlns:p14="http://schemas.microsoft.com/office/powerpoint/2010/main" val="1603386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B253EAC-7B4F-4FFB-A782-2197446434AB}"/>
              </a:ext>
            </a:extLst>
          </p:cNvPr>
          <p:cNvGrpSpPr/>
          <p:nvPr/>
        </p:nvGrpSpPr>
        <p:grpSpPr>
          <a:xfrm>
            <a:off x="3221726" y="1141191"/>
            <a:ext cx="5475663" cy="5418667"/>
            <a:chOff x="3212176" y="1308818"/>
            <a:chExt cx="5475663" cy="5418667"/>
          </a:xfrm>
        </p:grpSpPr>
        <p:sp>
          <p:nvSpPr>
            <p:cNvPr id="13" name="Oval 12">
              <a:extLst>
                <a:ext uri="{FF2B5EF4-FFF2-40B4-BE49-F238E27FC236}">
                  <a16:creationId xmlns:a16="http://schemas.microsoft.com/office/drawing/2014/main" id="{27BDE157-7520-4080-BF54-C3D1FB270CD6}"/>
                </a:ext>
              </a:extLst>
            </p:cNvPr>
            <p:cNvSpPr/>
            <p:nvPr/>
          </p:nvSpPr>
          <p:spPr>
            <a:xfrm>
              <a:off x="3212176" y="1308818"/>
              <a:ext cx="5475663" cy="5418667"/>
            </a:xfrm>
            <a:prstGeom prst="ellipse">
              <a:avLst/>
            </a:prstGeom>
            <a:solidFill>
              <a:schemeClr val="accent2">
                <a:lumMod val="5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7" name="TextBox 16">
              <a:extLst>
                <a:ext uri="{FF2B5EF4-FFF2-40B4-BE49-F238E27FC236}">
                  <a16:creationId xmlns:a16="http://schemas.microsoft.com/office/drawing/2014/main" id="{6BB1EBB0-27BA-4FCE-ABFE-90B7197ADB05}"/>
                </a:ext>
              </a:extLst>
            </p:cNvPr>
            <p:cNvSpPr txBox="1"/>
            <p:nvPr/>
          </p:nvSpPr>
          <p:spPr>
            <a:xfrm>
              <a:off x="4500521" y="1370461"/>
              <a:ext cx="3060834" cy="954107"/>
            </a:xfrm>
            <a:prstGeom prst="rect">
              <a:avLst/>
            </a:prstGeom>
            <a:noFill/>
            <a:ln w="38100">
              <a:noFill/>
            </a:ln>
          </p:spPr>
          <p:txBody>
            <a:bodyPr wrap="square" rtlCol="0">
              <a:spAutoFit/>
            </a:bodyPr>
            <a:lstStyle/>
            <a:p>
              <a:pPr algn="ctr"/>
              <a:r>
                <a:rPr lang="en-US" sz="2800" b="1">
                  <a:solidFill>
                    <a:schemeClr val="bg1"/>
                  </a:solidFill>
                </a:rPr>
                <a:t>Individual </a:t>
              </a:r>
            </a:p>
            <a:p>
              <a:pPr algn="ctr"/>
              <a:r>
                <a:rPr lang="en-US" sz="2800" b="1">
                  <a:solidFill>
                    <a:schemeClr val="bg1"/>
                  </a:solidFill>
                </a:rPr>
                <a:t>Trauma</a:t>
              </a:r>
            </a:p>
          </p:txBody>
        </p:sp>
      </p:grpSp>
      <p:sp>
        <p:nvSpPr>
          <p:cNvPr id="2" name="Title 1">
            <a:extLst>
              <a:ext uri="{FF2B5EF4-FFF2-40B4-BE49-F238E27FC236}">
                <a16:creationId xmlns:a16="http://schemas.microsoft.com/office/drawing/2014/main" id="{F326FBD5-8248-46A8-8A30-8A7F2971B271}"/>
              </a:ext>
            </a:extLst>
          </p:cNvPr>
          <p:cNvSpPr>
            <a:spLocks noGrp="1"/>
          </p:cNvSpPr>
          <p:nvPr>
            <p:ph type="title"/>
          </p:nvPr>
        </p:nvSpPr>
        <p:spPr>
          <a:xfrm>
            <a:off x="924339" y="82827"/>
            <a:ext cx="10342301" cy="1356360"/>
          </a:xfrm>
        </p:spPr>
        <p:txBody>
          <a:bodyPr/>
          <a:lstStyle/>
          <a:p>
            <a:pPr algn="ctr"/>
            <a:r>
              <a:rPr lang="en-US">
                <a:solidFill>
                  <a:srgbClr val="002060"/>
                </a:solidFill>
              </a:rPr>
              <a:t>Layers of Trauma</a:t>
            </a:r>
          </a:p>
        </p:txBody>
      </p:sp>
      <p:grpSp>
        <p:nvGrpSpPr>
          <p:cNvPr id="20" name="Group 19">
            <a:extLst>
              <a:ext uri="{FF2B5EF4-FFF2-40B4-BE49-F238E27FC236}">
                <a16:creationId xmlns:a16="http://schemas.microsoft.com/office/drawing/2014/main" id="{39138C5C-1668-4F69-AB24-7FC0C1A8077B}"/>
              </a:ext>
            </a:extLst>
          </p:cNvPr>
          <p:cNvGrpSpPr/>
          <p:nvPr/>
        </p:nvGrpSpPr>
        <p:grpSpPr>
          <a:xfrm>
            <a:off x="3746235" y="2088773"/>
            <a:ext cx="4485373" cy="4456497"/>
            <a:chOff x="3707322" y="2265910"/>
            <a:chExt cx="4485373" cy="4456497"/>
          </a:xfrm>
          <a:solidFill>
            <a:schemeClr val="accent2">
              <a:lumMod val="50000"/>
            </a:schemeClr>
          </a:solidFill>
        </p:grpSpPr>
        <p:sp>
          <p:nvSpPr>
            <p:cNvPr id="14" name="Oval 13">
              <a:extLst>
                <a:ext uri="{FF2B5EF4-FFF2-40B4-BE49-F238E27FC236}">
                  <a16:creationId xmlns:a16="http://schemas.microsoft.com/office/drawing/2014/main" id="{5149997A-673F-4519-9AE0-DCF1328C4ED8}"/>
                </a:ext>
              </a:extLst>
            </p:cNvPr>
            <p:cNvSpPr/>
            <p:nvPr/>
          </p:nvSpPr>
          <p:spPr>
            <a:xfrm>
              <a:off x="3707322" y="2265910"/>
              <a:ext cx="4485373" cy="4456497"/>
            </a:xfrm>
            <a:prstGeom prst="ellipse">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2265BEA-0BFA-4F86-B55D-3CE9A7CE7F3E}"/>
                </a:ext>
              </a:extLst>
            </p:cNvPr>
            <p:cNvSpPr txBox="1"/>
            <p:nvPr/>
          </p:nvSpPr>
          <p:spPr>
            <a:xfrm>
              <a:off x="4847695" y="2547267"/>
              <a:ext cx="2230000" cy="954107"/>
            </a:xfrm>
            <a:prstGeom prst="rect">
              <a:avLst/>
            </a:prstGeom>
            <a:noFill/>
            <a:ln w="38100">
              <a:noFill/>
            </a:ln>
          </p:spPr>
          <p:txBody>
            <a:bodyPr wrap="square" rtlCol="0">
              <a:spAutoFit/>
            </a:bodyPr>
            <a:lstStyle/>
            <a:p>
              <a:pPr algn="ctr"/>
              <a:r>
                <a:rPr lang="en-US" sz="2800" b="1">
                  <a:solidFill>
                    <a:schemeClr val="bg1"/>
                  </a:solidFill>
                </a:rPr>
                <a:t>Community </a:t>
              </a:r>
            </a:p>
            <a:p>
              <a:pPr algn="ctr"/>
              <a:r>
                <a:rPr lang="en-US" sz="2800" b="1">
                  <a:solidFill>
                    <a:schemeClr val="bg1"/>
                  </a:solidFill>
                </a:rPr>
                <a:t>Trauma</a:t>
              </a:r>
            </a:p>
          </p:txBody>
        </p:sp>
      </p:grpSp>
      <p:grpSp>
        <p:nvGrpSpPr>
          <p:cNvPr id="22" name="Group 21">
            <a:extLst>
              <a:ext uri="{FF2B5EF4-FFF2-40B4-BE49-F238E27FC236}">
                <a16:creationId xmlns:a16="http://schemas.microsoft.com/office/drawing/2014/main" id="{646424FA-8CE3-4AAA-A179-FB461F11630B}"/>
              </a:ext>
            </a:extLst>
          </p:cNvPr>
          <p:cNvGrpSpPr/>
          <p:nvPr/>
        </p:nvGrpSpPr>
        <p:grpSpPr>
          <a:xfrm>
            <a:off x="4364590" y="3234867"/>
            <a:ext cx="3285631" cy="3280027"/>
            <a:chOff x="4325972" y="3448149"/>
            <a:chExt cx="3285631" cy="3280027"/>
          </a:xfrm>
          <a:solidFill>
            <a:schemeClr val="accent2">
              <a:lumMod val="50000"/>
            </a:schemeClr>
          </a:solidFill>
        </p:grpSpPr>
        <p:sp>
          <p:nvSpPr>
            <p:cNvPr id="11" name="Oval 10">
              <a:extLst>
                <a:ext uri="{FF2B5EF4-FFF2-40B4-BE49-F238E27FC236}">
                  <a16:creationId xmlns:a16="http://schemas.microsoft.com/office/drawing/2014/main" id="{5ED14D93-A577-404A-9632-9B0E7AA0D310}"/>
                </a:ext>
              </a:extLst>
            </p:cNvPr>
            <p:cNvSpPr/>
            <p:nvPr/>
          </p:nvSpPr>
          <p:spPr>
            <a:xfrm>
              <a:off x="4325972" y="3448149"/>
              <a:ext cx="3285631" cy="3280027"/>
            </a:xfrm>
            <a:prstGeom prst="ellipse">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723E90-8C61-4954-99DC-C5ACA7F6592C}"/>
                </a:ext>
              </a:extLst>
            </p:cNvPr>
            <p:cNvSpPr txBox="1"/>
            <p:nvPr/>
          </p:nvSpPr>
          <p:spPr>
            <a:xfrm>
              <a:off x="5128777" y="3648442"/>
              <a:ext cx="1746186" cy="954107"/>
            </a:xfrm>
            <a:prstGeom prst="rect">
              <a:avLst/>
            </a:prstGeom>
            <a:noFill/>
            <a:ln w="38100">
              <a:noFill/>
            </a:ln>
          </p:spPr>
          <p:txBody>
            <a:bodyPr wrap="square" rtlCol="0">
              <a:spAutoFit/>
            </a:bodyPr>
            <a:lstStyle/>
            <a:p>
              <a:pPr algn="ctr"/>
              <a:r>
                <a:rPr lang="en-US" sz="2800" b="1">
                  <a:solidFill>
                    <a:schemeClr val="bg1"/>
                  </a:solidFill>
                </a:rPr>
                <a:t>Historical </a:t>
              </a:r>
            </a:p>
            <a:p>
              <a:pPr algn="ctr"/>
              <a:r>
                <a:rPr lang="en-US" sz="2800" b="1">
                  <a:solidFill>
                    <a:schemeClr val="bg1"/>
                  </a:solidFill>
                </a:rPr>
                <a:t>Trauma</a:t>
              </a:r>
            </a:p>
          </p:txBody>
        </p:sp>
      </p:grpSp>
      <p:grpSp>
        <p:nvGrpSpPr>
          <p:cNvPr id="24" name="Group 23">
            <a:extLst>
              <a:ext uri="{FF2B5EF4-FFF2-40B4-BE49-F238E27FC236}">
                <a16:creationId xmlns:a16="http://schemas.microsoft.com/office/drawing/2014/main" id="{0E4476A5-1825-4D0F-8800-990D5514397A}"/>
              </a:ext>
            </a:extLst>
          </p:cNvPr>
          <p:cNvGrpSpPr/>
          <p:nvPr/>
        </p:nvGrpSpPr>
        <p:grpSpPr>
          <a:xfrm>
            <a:off x="4954139" y="4328923"/>
            <a:ext cx="2172696" cy="2185974"/>
            <a:chOff x="4883616" y="4519321"/>
            <a:chExt cx="2172696" cy="2185973"/>
          </a:xfrm>
          <a:solidFill>
            <a:schemeClr val="accent2">
              <a:lumMod val="50000"/>
            </a:schemeClr>
          </a:solidFill>
        </p:grpSpPr>
        <p:sp>
          <p:nvSpPr>
            <p:cNvPr id="12" name="Oval 11">
              <a:extLst>
                <a:ext uri="{FF2B5EF4-FFF2-40B4-BE49-F238E27FC236}">
                  <a16:creationId xmlns:a16="http://schemas.microsoft.com/office/drawing/2014/main" id="{E458B8B8-AF90-4E6C-9B01-704EDC6B3DC1}"/>
                </a:ext>
              </a:extLst>
            </p:cNvPr>
            <p:cNvSpPr/>
            <p:nvPr/>
          </p:nvSpPr>
          <p:spPr>
            <a:xfrm>
              <a:off x="4883616" y="4519321"/>
              <a:ext cx="2172696" cy="2185973"/>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C423428-D31D-43B3-9336-50513016F46E}"/>
                </a:ext>
              </a:extLst>
            </p:cNvPr>
            <p:cNvSpPr txBox="1"/>
            <p:nvPr/>
          </p:nvSpPr>
          <p:spPr>
            <a:xfrm>
              <a:off x="5034056" y="5115796"/>
              <a:ext cx="1929119" cy="954107"/>
            </a:xfrm>
            <a:prstGeom prst="rect">
              <a:avLst/>
            </a:prstGeom>
            <a:noFill/>
            <a:ln w="38100">
              <a:noFill/>
            </a:ln>
          </p:spPr>
          <p:txBody>
            <a:bodyPr wrap="square" rtlCol="0">
              <a:spAutoFit/>
            </a:bodyPr>
            <a:lstStyle/>
            <a:p>
              <a:pPr algn="ctr"/>
              <a:r>
                <a:rPr lang="en-US" sz="2800" b="1">
                  <a:solidFill>
                    <a:schemeClr val="bg1"/>
                  </a:solidFill>
                </a:rPr>
                <a:t>Systemic </a:t>
              </a:r>
            </a:p>
            <a:p>
              <a:pPr algn="ctr"/>
              <a:r>
                <a:rPr lang="en-US" sz="2800" b="1">
                  <a:solidFill>
                    <a:schemeClr val="bg1"/>
                  </a:solidFill>
                </a:rPr>
                <a:t>Oppression</a:t>
              </a:r>
            </a:p>
          </p:txBody>
        </p:sp>
      </p:grpSp>
      <p:sp>
        <p:nvSpPr>
          <p:cNvPr id="3" name="Oval 2"/>
          <p:cNvSpPr/>
          <p:nvPr/>
        </p:nvSpPr>
        <p:spPr>
          <a:xfrm>
            <a:off x="1671620" y="532408"/>
            <a:ext cx="1733289" cy="1583776"/>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1619" y="937286"/>
            <a:ext cx="1729156" cy="646331"/>
          </a:xfrm>
          <a:prstGeom prst="rect">
            <a:avLst/>
          </a:prstGeom>
          <a:noFill/>
        </p:spPr>
        <p:txBody>
          <a:bodyPr wrap="square" rtlCol="0">
            <a:spAutoFit/>
          </a:bodyPr>
          <a:lstStyle/>
          <a:p>
            <a:pPr algn="ctr"/>
            <a:r>
              <a:rPr lang="en-US" sz="3600" b="1">
                <a:solidFill>
                  <a:schemeClr val="bg1"/>
                </a:solidFill>
              </a:rPr>
              <a:t>Poverty</a:t>
            </a:r>
          </a:p>
        </p:txBody>
      </p:sp>
      <p:sp>
        <p:nvSpPr>
          <p:cNvPr id="25" name="Oval 24"/>
          <p:cNvSpPr/>
          <p:nvPr/>
        </p:nvSpPr>
        <p:spPr>
          <a:xfrm>
            <a:off x="9533353" y="2492851"/>
            <a:ext cx="1733289" cy="1583776"/>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477165" y="4820419"/>
            <a:ext cx="1733289" cy="1583776"/>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77678" y="2595039"/>
            <a:ext cx="1733289" cy="1583776"/>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750341" y="4807800"/>
            <a:ext cx="1733289" cy="1583776"/>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562589" y="494132"/>
            <a:ext cx="1733289" cy="1583776"/>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66371" y="2848318"/>
            <a:ext cx="1729156" cy="1077218"/>
          </a:xfrm>
          <a:prstGeom prst="rect">
            <a:avLst/>
          </a:prstGeom>
          <a:noFill/>
        </p:spPr>
        <p:txBody>
          <a:bodyPr wrap="square" rtlCol="0">
            <a:spAutoFit/>
          </a:bodyPr>
          <a:lstStyle/>
          <a:p>
            <a:pPr algn="ctr"/>
            <a:r>
              <a:rPr lang="en-US" sz="3200" b="1">
                <a:solidFill>
                  <a:schemeClr val="bg1"/>
                </a:solidFill>
              </a:rPr>
              <a:t>Gender Inequity</a:t>
            </a:r>
          </a:p>
        </p:txBody>
      </p:sp>
      <p:sp>
        <p:nvSpPr>
          <p:cNvPr id="31" name="TextBox 30"/>
          <p:cNvSpPr txBox="1"/>
          <p:nvPr/>
        </p:nvSpPr>
        <p:spPr>
          <a:xfrm>
            <a:off x="1421269" y="5299273"/>
            <a:ext cx="1729156" cy="584775"/>
          </a:xfrm>
          <a:prstGeom prst="rect">
            <a:avLst/>
          </a:prstGeom>
          <a:noFill/>
        </p:spPr>
        <p:txBody>
          <a:bodyPr wrap="square" rtlCol="0">
            <a:spAutoFit/>
          </a:bodyPr>
          <a:lstStyle/>
          <a:p>
            <a:pPr algn="ctr"/>
            <a:r>
              <a:rPr lang="en-US" sz="3200" b="1">
                <a:solidFill>
                  <a:schemeClr val="bg1"/>
                </a:solidFill>
              </a:rPr>
              <a:t>Violence</a:t>
            </a:r>
          </a:p>
        </p:txBody>
      </p:sp>
      <p:sp>
        <p:nvSpPr>
          <p:cNvPr id="32" name="TextBox 31"/>
          <p:cNvSpPr txBox="1"/>
          <p:nvPr/>
        </p:nvSpPr>
        <p:spPr>
          <a:xfrm>
            <a:off x="8543935" y="900490"/>
            <a:ext cx="1729156" cy="646331"/>
          </a:xfrm>
          <a:prstGeom prst="rect">
            <a:avLst/>
          </a:prstGeom>
          <a:noFill/>
        </p:spPr>
        <p:txBody>
          <a:bodyPr wrap="square" rtlCol="0">
            <a:spAutoFit/>
          </a:bodyPr>
          <a:lstStyle/>
          <a:p>
            <a:pPr algn="ctr"/>
            <a:r>
              <a:rPr lang="en-US" sz="3600" b="1">
                <a:solidFill>
                  <a:schemeClr val="bg1"/>
                </a:solidFill>
              </a:rPr>
              <a:t>Racism</a:t>
            </a:r>
          </a:p>
        </p:txBody>
      </p:sp>
      <p:sp>
        <p:nvSpPr>
          <p:cNvPr id="33" name="TextBox 32"/>
          <p:cNvSpPr txBox="1"/>
          <p:nvPr/>
        </p:nvSpPr>
        <p:spPr>
          <a:xfrm>
            <a:off x="9548791" y="2807685"/>
            <a:ext cx="1729156" cy="954107"/>
          </a:xfrm>
          <a:prstGeom prst="rect">
            <a:avLst/>
          </a:prstGeom>
          <a:noFill/>
        </p:spPr>
        <p:txBody>
          <a:bodyPr wrap="square" rtlCol="0">
            <a:spAutoFit/>
          </a:bodyPr>
          <a:lstStyle/>
          <a:p>
            <a:pPr algn="ctr"/>
            <a:r>
              <a:rPr lang="en-US" sz="2800" b="1">
                <a:solidFill>
                  <a:schemeClr val="bg1"/>
                </a:solidFill>
              </a:rPr>
              <a:t>Lack of Access</a:t>
            </a:r>
          </a:p>
        </p:txBody>
      </p:sp>
      <p:sp>
        <p:nvSpPr>
          <p:cNvPr id="34" name="TextBox 33"/>
          <p:cNvSpPr txBox="1"/>
          <p:nvPr/>
        </p:nvSpPr>
        <p:spPr>
          <a:xfrm>
            <a:off x="8807425" y="4925674"/>
            <a:ext cx="1729156" cy="1200329"/>
          </a:xfrm>
          <a:prstGeom prst="rect">
            <a:avLst/>
          </a:prstGeom>
          <a:noFill/>
        </p:spPr>
        <p:txBody>
          <a:bodyPr wrap="square" rtlCol="0">
            <a:spAutoFit/>
          </a:bodyPr>
          <a:lstStyle/>
          <a:p>
            <a:pPr algn="ctr"/>
            <a:r>
              <a:rPr lang="en-US" sz="3600" b="1" err="1">
                <a:solidFill>
                  <a:schemeClr val="bg1"/>
                </a:solidFill>
              </a:rPr>
              <a:t>Xeno</a:t>
            </a:r>
            <a:r>
              <a:rPr lang="en-US" sz="3600" b="1">
                <a:solidFill>
                  <a:schemeClr val="bg1"/>
                </a:solidFill>
              </a:rPr>
              <a:t>-phobia </a:t>
            </a:r>
          </a:p>
        </p:txBody>
      </p:sp>
      <p:sp>
        <p:nvSpPr>
          <p:cNvPr id="35" name="Oval 34"/>
          <p:cNvSpPr/>
          <p:nvPr/>
        </p:nvSpPr>
        <p:spPr>
          <a:xfrm>
            <a:off x="10560158" y="1013589"/>
            <a:ext cx="1324916" cy="1248099"/>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529542" y="4110365"/>
            <a:ext cx="1324916" cy="1248099"/>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88309" y="1324433"/>
            <a:ext cx="1324916" cy="1248099"/>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415" y="4202964"/>
            <a:ext cx="1324916" cy="1248099"/>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586987" y="2171747"/>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904915" y="3912251"/>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314531" y="373994"/>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799435" y="5616661"/>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730659" y="1047370"/>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532915" y="1047370"/>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72467" y="399573"/>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557391" y="2225221"/>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382993" y="3931122"/>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245140" y="5804209"/>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89527" y="5728491"/>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72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7" grpId="0" animBg="1"/>
      <p:bldP spid="28" grpId="0" animBg="1"/>
      <p:bldP spid="29"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760" y="319814"/>
            <a:ext cx="8021464" cy="1183831"/>
          </a:xfrm>
        </p:spPr>
        <p:txBody>
          <a:bodyPr>
            <a:normAutofit/>
          </a:bodyPr>
          <a:lstStyle/>
          <a:p>
            <a:r>
              <a:rPr lang="en-US" sz="6000" dirty="0"/>
              <a:t>How common is trauma? </a:t>
            </a:r>
          </a:p>
        </p:txBody>
      </p:sp>
      <p:sp>
        <p:nvSpPr>
          <p:cNvPr id="4" name="Rectangle 3"/>
          <p:cNvSpPr/>
          <p:nvPr/>
        </p:nvSpPr>
        <p:spPr>
          <a:xfrm>
            <a:off x="751845" y="1995872"/>
            <a:ext cx="8739395" cy="2369880"/>
          </a:xfrm>
          <a:prstGeom prst="rect">
            <a:avLst/>
          </a:prstGeom>
        </p:spPr>
        <p:txBody>
          <a:bodyPr wrap="square">
            <a:spAutoFit/>
          </a:bodyPr>
          <a:lstStyle/>
          <a:p>
            <a:r>
              <a:rPr lang="en-US" sz="4000" b="1" dirty="0">
                <a:solidFill>
                  <a:schemeClr val="accent2">
                    <a:lumMod val="50000"/>
                  </a:schemeClr>
                </a:solidFill>
              </a:rPr>
              <a:t>More than 50% </a:t>
            </a:r>
            <a:r>
              <a:rPr lang="en-US" sz="4000" dirty="0">
                <a:solidFill>
                  <a:srgbClr val="002060"/>
                </a:solidFill>
              </a:rPr>
              <a:t>of the general population have experienced at least </a:t>
            </a:r>
            <a:r>
              <a:rPr lang="en-US" sz="4000" b="1" dirty="0">
                <a:solidFill>
                  <a:schemeClr val="accent2">
                    <a:lumMod val="50000"/>
                  </a:schemeClr>
                </a:solidFill>
              </a:rPr>
              <a:t>one traumatic event</a:t>
            </a:r>
            <a:r>
              <a:rPr lang="en-US" sz="4000" dirty="0">
                <a:solidFill>
                  <a:srgbClr val="002060"/>
                </a:solidFill>
              </a:rPr>
              <a:t>.</a:t>
            </a:r>
            <a:endParaRPr lang="en-US" sz="2800" dirty="0">
              <a:solidFill>
                <a:srgbClr val="002060"/>
              </a:solidFill>
            </a:endParaRPr>
          </a:p>
          <a:p>
            <a:endParaRPr lang="en-US" sz="2800" b="1" dirty="0">
              <a:solidFill>
                <a:srgbClr val="92D05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46208">
            <a:off x="8280156" y="1460789"/>
            <a:ext cx="3462168" cy="3462168"/>
          </a:xfrm>
          <a:prstGeom prst="rect">
            <a:avLst/>
          </a:prstGeom>
        </p:spPr>
      </p:pic>
      <p:sp>
        <p:nvSpPr>
          <p:cNvPr id="3" name="TextBox 2"/>
          <p:cNvSpPr txBox="1"/>
          <p:nvPr/>
        </p:nvSpPr>
        <p:spPr>
          <a:xfrm>
            <a:off x="751847" y="5295364"/>
            <a:ext cx="10879291" cy="769441"/>
          </a:xfrm>
          <a:prstGeom prst="rect">
            <a:avLst/>
          </a:prstGeom>
          <a:noFill/>
        </p:spPr>
        <p:txBody>
          <a:bodyPr wrap="square" rtlCol="0">
            <a:spAutoFit/>
          </a:bodyPr>
          <a:lstStyle/>
          <a:p>
            <a:r>
              <a:rPr lang="en-US" sz="4400" b="1" dirty="0">
                <a:solidFill>
                  <a:srgbClr val="002060"/>
                </a:solidFill>
              </a:rPr>
              <a:t>How common is trauma in your community?</a:t>
            </a:r>
          </a:p>
        </p:txBody>
      </p:sp>
    </p:spTree>
    <p:extLst>
      <p:ext uri="{BB962C8B-B14F-4D97-AF65-F5344CB8AC3E}">
        <p14:creationId xmlns:p14="http://schemas.microsoft.com/office/powerpoint/2010/main" val="3112026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32931" y="345296"/>
            <a:ext cx="11777472" cy="1219200"/>
          </a:xfrm>
        </p:spPr>
        <p:txBody>
          <a:bodyPr>
            <a:noAutofit/>
          </a:bodyPr>
          <a:lstStyle/>
          <a:p>
            <a:pPr algn="ctr" eaLnBrk="1" hangingPunct="1"/>
            <a:r>
              <a:rPr lang="en-US" sz="5400" dirty="0"/>
              <a:t>What’s going on in the country? </a:t>
            </a:r>
          </a:p>
        </p:txBody>
      </p:sp>
      <p:sp>
        <p:nvSpPr>
          <p:cNvPr id="30723" name="Rectangle 3"/>
          <p:cNvSpPr>
            <a:spLocks noGrp="1" noChangeArrowheads="1"/>
          </p:cNvSpPr>
          <p:nvPr>
            <p:ph sz="quarter" idx="1"/>
          </p:nvPr>
        </p:nvSpPr>
        <p:spPr>
          <a:xfrm>
            <a:off x="649887" y="1751840"/>
            <a:ext cx="10943560" cy="4946032"/>
          </a:xfrm>
        </p:spPr>
        <p:txBody>
          <a:bodyPr>
            <a:normAutofit/>
          </a:bodyPr>
          <a:lstStyle/>
          <a:p>
            <a:pPr marL="571486" indent="-571486">
              <a:buFont typeface="Arial" panose="020B0604020202020204" pitchFamily="34" charset="0"/>
              <a:buChar char="•"/>
            </a:pPr>
            <a:r>
              <a:rPr lang="en-US" sz="3600" dirty="0"/>
              <a:t>As adults, children who were placed </a:t>
            </a:r>
            <a:r>
              <a:rPr lang="en-US" sz="3600" dirty="0">
                <a:solidFill>
                  <a:schemeClr val="accent2">
                    <a:lumMod val="50000"/>
                  </a:schemeClr>
                </a:solidFill>
              </a:rPr>
              <a:t>in </a:t>
            </a:r>
            <a:r>
              <a:rPr lang="en-US" sz="3600" b="1" dirty="0">
                <a:solidFill>
                  <a:schemeClr val="accent2">
                    <a:lumMod val="50000"/>
                  </a:schemeClr>
                </a:solidFill>
              </a:rPr>
              <a:t>foster care </a:t>
            </a:r>
            <a:r>
              <a:rPr lang="en-US" sz="3600" dirty="0"/>
              <a:t>have </a:t>
            </a:r>
            <a:r>
              <a:rPr lang="en-US" sz="3600" b="1" dirty="0">
                <a:solidFill>
                  <a:schemeClr val="accent2">
                    <a:lumMod val="50000"/>
                  </a:schemeClr>
                </a:solidFill>
              </a:rPr>
              <a:t>PTSD</a:t>
            </a:r>
            <a:r>
              <a:rPr lang="en-US" sz="3600" dirty="0"/>
              <a:t> rates </a:t>
            </a:r>
            <a:r>
              <a:rPr lang="en-US" sz="3600" b="1" dirty="0">
                <a:solidFill>
                  <a:schemeClr val="accent2">
                    <a:lumMod val="50000"/>
                  </a:schemeClr>
                </a:solidFill>
              </a:rPr>
              <a:t>TWICE</a:t>
            </a:r>
            <a:r>
              <a:rPr lang="en-US" sz="3600" dirty="0"/>
              <a:t> as high as </a:t>
            </a:r>
            <a:r>
              <a:rPr lang="en-US" sz="3600" b="1" dirty="0">
                <a:solidFill>
                  <a:schemeClr val="accent2">
                    <a:lumMod val="50000"/>
                  </a:schemeClr>
                </a:solidFill>
              </a:rPr>
              <a:t>US War Veterans</a:t>
            </a:r>
            <a:r>
              <a:rPr lang="en-US" sz="3600" dirty="0"/>
              <a:t>.</a:t>
            </a:r>
            <a:r>
              <a:rPr lang="en-US" sz="3600" baseline="30000" dirty="0"/>
              <a:t>1</a:t>
            </a:r>
            <a:r>
              <a:rPr lang="en-US" sz="3600" b="1" dirty="0"/>
              <a:t> </a:t>
            </a:r>
            <a:endParaRPr lang="en-US" sz="3600" dirty="0"/>
          </a:p>
          <a:p>
            <a:pPr marL="457189" indent="-457189">
              <a:buFont typeface="Arial" panose="020B0604020202020204" pitchFamily="34" charset="0"/>
              <a:buChar char="•"/>
            </a:pPr>
            <a:endParaRPr lang="en-US" sz="400" b="1" dirty="0">
              <a:latin typeface="+mj-lt"/>
            </a:endParaRPr>
          </a:p>
          <a:p>
            <a:pPr marL="571486" indent="-571486">
              <a:buFont typeface="Arial" panose="020B0604020202020204" pitchFamily="34" charset="0"/>
              <a:buChar char="•"/>
            </a:pPr>
            <a:r>
              <a:rPr lang="en-US" sz="3600" b="1" dirty="0">
                <a:solidFill>
                  <a:schemeClr val="accent2">
                    <a:lumMod val="50000"/>
                  </a:schemeClr>
                </a:solidFill>
                <a:latin typeface="+mj-lt"/>
              </a:rPr>
              <a:t>1 in 4</a:t>
            </a:r>
            <a:r>
              <a:rPr lang="en-US" sz="3600" dirty="0">
                <a:latin typeface="+mj-lt"/>
              </a:rPr>
              <a:t> children in the United States will witness or experience a </a:t>
            </a:r>
            <a:r>
              <a:rPr lang="en-US" sz="3600" b="1" dirty="0">
                <a:solidFill>
                  <a:schemeClr val="accent2">
                    <a:lumMod val="50000"/>
                  </a:schemeClr>
                </a:solidFill>
                <a:latin typeface="+mj-lt"/>
              </a:rPr>
              <a:t>traumatic event </a:t>
            </a:r>
            <a:r>
              <a:rPr lang="en-US" sz="3600" dirty="0">
                <a:latin typeface="+mj-lt"/>
              </a:rPr>
              <a:t>before they turn four. </a:t>
            </a:r>
            <a:r>
              <a:rPr lang="en-US" sz="3600" baseline="30000" dirty="0">
                <a:latin typeface="+mj-lt"/>
              </a:rPr>
              <a:t>2</a:t>
            </a:r>
          </a:p>
          <a:p>
            <a:pPr marL="457189" indent="-457189">
              <a:buFont typeface="Arial" panose="020B0604020202020204" pitchFamily="34" charset="0"/>
              <a:buChar char="•"/>
            </a:pPr>
            <a:endParaRPr lang="en-US" sz="400" dirty="0">
              <a:latin typeface="+mj-lt"/>
            </a:endParaRPr>
          </a:p>
          <a:p>
            <a:pPr marL="342891" indent="-342891">
              <a:buClr>
                <a:srgbClr val="002060"/>
              </a:buClr>
              <a:buFont typeface="Arial" panose="020B0604020202020204" pitchFamily="34" charset="0"/>
              <a:buChar char="•"/>
            </a:pPr>
            <a:endParaRPr lang="en-US" sz="2400" baseline="30000" dirty="0"/>
          </a:p>
          <a:p>
            <a:pPr marL="342891" indent="-342891">
              <a:buClr>
                <a:srgbClr val="002060"/>
              </a:buClr>
              <a:buFont typeface="Arial" panose="020B0604020202020204" pitchFamily="34" charset="0"/>
              <a:buChar char="•"/>
            </a:pPr>
            <a:endParaRPr lang="en-US" sz="2400" baseline="30000" dirty="0"/>
          </a:p>
          <a:p>
            <a:pPr marL="342891" indent="-342891">
              <a:buClr>
                <a:srgbClr val="002060"/>
              </a:buClr>
              <a:buFont typeface="Arial" panose="020B0604020202020204" pitchFamily="34" charset="0"/>
              <a:buChar char="•"/>
            </a:pPr>
            <a:endParaRPr lang="en-US" sz="2400" baseline="30000" dirty="0"/>
          </a:p>
          <a:p>
            <a:pPr marL="342891" indent="-342891">
              <a:buClr>
                <a:srgbClr val="002060"/>
              </a:buClr>
              <a:buFont typeface="Arial" panose="020B0604020202020204" pitchFamily="34" charset="0"/>
              <a:buChar char="•"/>
            </a:pPr>
            <a:endParaRPr lang="en-US" sz="2400" baseline="30000" dirty="0"/>
          </a:p>
          <a:p>
            <a:pPr eaLnBrk="1" hangingPunct="1">
              <a:lnSpc>
                <a:spcPct val="90000"/>
              </a:lnSpc>
              <a:buClr>
                <a:srgbClr val="002060"/>
              </a:buClr>
              <a:buFont typeface="Arial" panose="020B0604020202020204" pitchFamily="34" charset="0"/>
              <a:buChar char="•"/>
            </a:pPr>
            <a:endParaRPr lang="en-US" sz="2400" dirty="0">
              <a:latin typeface="Comic Sans MS" pitchFamily="66" charset="0"/>
            </a:endParaRPr>
          </a:p>
          <a:p>
            <a:pPr eaLnBrk="1" hangingPunct="1">
              <a:lnSpc>
                <a:spcPct val="90000"/>
              </a:lnSpc>
              <a:buClr>
                <a:srgbClr val="002060"/>
              </a:buClr>
              <a:buFont typeface="Arial" panose="020B0604020202020204" pitchFamily="34" charset="0"/>
              <a:buChar char="•"/>
            </a:pPr>
            <a:endParaRPr lang="en-US" sz="2400" dirty="0">
              <a:latin typeface="Comic Sans MS" pitchFamily="66" charset="0"/>
              <a:cs typeface="Times New Roman" pitchFamily="18" charset="0"/>
            </a:endParaRPr>
          </a:p>
        </p:txBody>
      </p:sp>
      <p:sp>
        <p:nvSpPr>
          <p:cNvPr id="2" name="Rectangle 1"/>
          <p:cNvSpPr/>
          <p:nvPr/>
        </p:nvSpPr>
        <p:spPr>
          <a:xfrm>
            <a:off x="3731855" y="5961887"/>
            <a:ext cx="8278548" cy="923330"/>
          </a:xfrm>
          <a:prstGeom prst="rect">
            <a:avLst/>
          </a:prstGeom>
        </p:spPr>
        <p:txBody>
          <a:bodyPr wrap="square">
            <a:spAutoFit/>
          </a:bodyPr>
          <a:lstStyle/>
          <a:p>
            <a:r>
              <a:rPr lang="en-US" dirty="0">
                <a:solidFill>
                  <a:srgbClr val="002060"/>
                </a:solidFill>
              </a:rPr>
              <a:t>1- Northwest Foster Care Alumni Study, 2005</a:t>
            </a:r>
          </a:p>
          <a:p>
            <a:r>
              <a:rPr lang="en-US" dirty="0">
                <a:solidFill>
                  <a:srgbClr val="002060"/>
                </a:solidFill>
              </a:rPr>
              <a:t>2 - National Center for Mental Health Promotion and Youth Violence Prevention, 2012</a:t>
            </a:r>
          </a:p>
          <a:p>
            <a:endParaRPr lang="en-US" dirty="0">
              <a:solidFill>
                <a:srgbClr val="002060"/>
              </a:solidFill>
            </a:endParaRPr>
          </a:p>
        </p:txBody>
      </p:sp>
    </p:spTree>
    <p:extLst>
      <p:ext uri="{BB962C8B-B14F-4D97-AF65-F5344CB8AC3E}">
        <p14:creationId xmlns:p14="http://schemas.microsoft.com/office/powerpoint/2010/main" val="26863563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8" y="493156"/>
            <a:ext cx="9303657" cy="1113577"/>
          </a:xfrm>
        </p:spPr>
        <p:txBody>
          <a:bodyPr>
            <a:normAutofit/>
          </a:bodyPr>
          <a:lstStyle/>
          <a:p>
            <a:pPr algn="ctr"/>
            <a:r>
              <a:rPr lang="en-US" sz="6000" dirty="0"/>
              <a:t>What’s going on in Kansas? </a:t>
            </a:r>
          </a:p>
        </p:txBody>
      </p:sp>
      <p:sp>
        <p:nvSpPr>
          <p:cNvPr id="3" name="TextBox 2"/>
          <p:cNvSpPr txBox="1"/>
          <p:nvPr/>
        </p:nvSpPr>
        <p:spPr>
          <a:xfrm>
            <a:off x="519589" y="1184088"/>
            <a:ext cx="11205567" cy="4708981"/>
          </a:xfrm>
          <a:prstGeom prst="rect">
            <a:avLst/>
          </a:prstGeom>
          <a:noFill/>
        </p:spPr>
        <p:txBody>
          <a:bodyPr wrap="square" rtlCol="0">
            <a:spAutoFit/>
          </a:bodyPr>
          <a:lstStyle/>
          <a:p>
            <a:pPr marL="457189" indent="-457189">
              <a:buClr>
                <a:srgbClr val="002060"/>
              </a:buClr>
              <a:buFont typeface="Arial" panose="020B0604020202020204" pitchFamily="34" charset="0"/>
              <a:buChar char="•"/>
            </a:pPr>
            <a:endParaRPr lang="en-US" sz="3500" b="1" dirty="0">
              <a:solidFill>
                <a:srgbClr val="002060"/>
              </a:solidFill>
            </a:endParaRPr>
          </a:p>
          <a:p>
            <a:pPr>
              <a:buClr>
                <a:srgbClr val="002060"/>
              </a:buClr>
            </a:pPr>
            <a:r>
              <a:rPr lang="en-US" sz="3500" b="1" dirty="0">
                <a:solidFill>
                  <a:srgbClr val="002060"/>
                </a:solidFill>
              </a:rPr>
              <a:t>In High school…</a:t>
            </a:r>
          </a:p>
          <a:p>
            <a:pPr marL="285744" indent="-285744">
              <a:buClr>
                <a:srgbClr val="002060"/>
              </a:buClr>
              <a:buFont typeface="Arial" panose="020B0604020202020204" pitchFamily="34" charset="0"/>
              <a:buChar char="•"/>
            </a:pPr>
            <a:endParaRPr lang="en-US" sz="1400" b="1" dirty="0">
              <a:solidFill>
                <a:srgbClr val="002060"/>
              </a:solidFill>
            </a:endParaRPr>
          </a:p>
          <a:p>
            <a:pPr marL="571486" indent="-571486">
              <a:buClr>
                <a:schemeClr val="accent4"/>
              </a:buClr>
              <a:buFont typeface="Arial" panose="020B0604020202020204" pitchFamily="34" charset="0"/>
              <a:buChar char="•"/>
            </a:pPr>
            <a:r>
              <a:rPr lang="en-US" sz="3600" b="1" dirty="0">
                <a:solidFill>
                  <a:schemeClr val="accent2">
                    <a:lumMod val="50000"/>
                  </a:schemeClr>
                </a:solidFill>
              </a:rPr>
              <a:t>1 in 5 </a:t>
            </a:r>
            <a:r>
              <a:rPr lang="en-US" sz="3600" dirty="0">
                <a:solidFill>
                  <a:srgbClr val="002060"/>
                </a:solidFill>
              </a:rPr>
              <a:t>reported being </a:t>
            </a:r>
            <a:r>
              <a:rPr lang="en-US" sz="3600" b="1" dirty="0">
                <a:solidFill>
                  <a:schemeClr val="accent2">
                    <a:lumMod val="50000"/>
                  </a:schemeClr>
                </a:solidFill>
              </a:rPr>
              <a:t>bullied electronically</a:t>
            </a:r>
          </a:p>
          <a:p>
            <a:pPr marL="571486" indent="-571486">
              <a:buClr>
                <a:schemeClr val="accent4"/>
              </a:buClr>
              <a:buFont typeface="Arial" panose="020B0604020202020204" pitchFamily="34" charset="0"/>
              <a:buChar char="•"/>
            </a:pPr>
            <a:r>
              <a:rPr lang="en-US" sz="3600" b="1" dirty="0">
                <a:solidFill>
                  <a:schemeClr val="accent2">
                    <a:lumMod val="50000"/>
                  </a:schemeClr>
                </a:solidFill>
              </a:rPr>
              <a:t>1 in 5 </a:t>
            </a:r>
            <a:r>
              <a:rPr lang="en-US" sz="3600" dirty="0">
                <a:solidFill>
                  <a:srgbClr val="002060"/>
                </a:solidFill>
              </a:rPr>
              <a:t>reported experiencing</a:t>
            </a:r>
            <a:r>
              <a:rPr lang="en-US" sz="3600" dirty="0">
                <a:solidFill>
                  <a:srgbClr val="00B050"/>
                </a:solidFill>
              </a:rPr>
              <a:t> </a:t>
            </a:r>
            <a:r>
              <a:rPr lang="en-US" sz="3600" b="1" dirty="0">
                <a:solidFill>
                  <a:schemeClr val="accent2">
                    <a:lumMod val="50000"/>
                  </a:schemeClr>
                </a:solidFill>
              </a:rPr>
              <a:t>bullying on school property</a:t>
            </a:r>
          </a:p>
          <a:p>
            <a:pPr marL="571486" indent="-571486">
              <a:buClr>
                <a:schemeClr val="accent4"/>
              </a:buClr>
              <a:buFont typeface="Arial" panose="020B0604020202020204" pitchFamily="34" charset="0"/>
              <a:buChar char="•"/>
            </a:pPr>
            <a:r>
              <a:rPr lang="en-US" sz="3600" b="1" dirty="0">
                <a:solidFill>
                  <a:schemeClr val="accent2">
                    <a:lumMod val="50000"/>
                  </a:schemeClr>
                </a:solidFill>
              </a:rPr>
              <a:t>1 in 20 </a:t>
            </a:r>
            <a:r>
              <a:rPr lang="en-US" sz="3600" b="1" dirty="0">
                <a:solidFill>
                  <a:srgbClr val="C00000"/>
                </a:solidFill>
              </a:rPr>
              <a:t> </a:t>
            </a:r>
            <a:r>
              <a:rPr lang="en-US" sz="3600" dirty="0">
                <a:solidFill>
                  <a:srgbClr val="002060"/>
                </a:solidFill>
              </a:rPr>
              <a:t>reported experiencing </a:t>
            </a:r>
            <a:r>
              <a:rPr lang="en-US" sz="3600" b="1" dirty="0">
                <a:solidFill>
                  <a:schemeClr val="accent2">
                    <a:lumMod val="50000"/>
                  </a:schemeClr>
                </a:solidFill>
              </a:rPr>
              <a:t>physical dating violence</a:t>
            </a:r>
          </a:p>
          <a:p>
            <a:pPr marL="571486" indent="-571486">
              <a:buClr>
                <a:schemeClr val="accent4"/>
              </a:buClr>
              <a:buFont typeface="Arial" panose="020B0604020202020204" pitchFamily="34" charset="0"/>
              <a:buChar char="•"/>
            </a:pPr>
            <a:r>
              <a:rPr lang="en-US" sz="3600" b="1" dirty="0">
                <a:solidFill>
                  <a:schemeClr val="accent2">
                    <a:lumMod val="50000"/>
                  </a:schemeClr>
                </a:solidFill>
              </a:rPr>
              <a:t>1 in 4 </a:t>
            </a:r>
            <a:r>
              <a:rPr lang="en-US" sz="3600" dirty="0">
                <a:solidFill>
                  <a:srgbClr val="002060"/>
                </a:solidFill>
              </a:rPr>
              <a:t>reported feeling </a:t>
            </a:r>
            <a:r>
              <a:rPr lang="en-US" sz="3600" b="1" dirty="0">
                <a:solidFill>
                  <a:schemeClr val="accent2">
                    <a:lumMod val="50000"/>
                  </a:schemeClr>
                </a:solidFill>
              </a:rPr>
              <a:t>sad or hopeless </a:t>
            </a:r>
            <a:r>
              <a:rPr lang="en-US" sz="3600" dirty="0">
                <a:solidFill>
                  <a:srgbClr val="002060"/>
                </a:solidFill>
              </a:rPr>
              <a:t>for 2 or more weeks in a row </a:t>
            </a:r>
            <a:endParaRPr lang="en-US" sz="3600" baseline="30000" dirty="0">
              <a:solidFill>
                <a:srgbClr val="002060"/>
              </a:solidFill>
            </a:endParaRPr>
          </a:p>
        </p:txBody>
      </p:sp>
      <p:sp>
        <p:nvSpPr>
          <p:cNvPr id="5" name="TextBox 4"/>
          <p:cNvSpPr txBox="1"/>
          <p:nvPr/>
        </p:nvSpPr>
        <p:spPr>
          <a:xfrm>
            <a:off x="5305153" y="6239533"/>
            <a:ext cx="6658249" cy="369332"/>
          </a:xfrm>
          <a:prstGeom prst="rect">
            <a:avLst/>
          </a:prstGeom>
          <a:noFill/>
        </p:spPr>
        <p:txBody>
          <a:bodyPr wrap="square" rtlCol="0">
            <a:spAutoFit/>
          </a:bodyPr>
          <a:lstStyle/>
          <a:p>
            <a:r>
              <a:rPr lang="en-US" dirty="0">
                <a:solidFill>
                  <a:srgbClr val="002060"/>
                </a:solidFill>
              </a:rPr>
              <a:t>CDC Youth Online Youth Risk Behavior Surveys for High School, 2017</a:t>
            </a:r>
          </a:p>
        </p:txBody>
      </p:sp>
    </p:spTree>
    <p:extLst>
      <p:ext uri="{BB962C8B-B14F-4D97-AF65-F5344CB8AC3E}">
        <p14:creationId xmlns:p14="http://schemas.microsoft.com/office/powerpoint/2010/main" val="129438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8877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7992F3A-302F-47CA-BADD-CDE438085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66864FA-1731-4EE6-AC97-3A689D688A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1"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0684379C-A5C5-403F-BAF1-93FA04746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10256F1-4052-4858-AFB0-B9A09DC09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9"/>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1DC39C-3CAE-4C71-8185-67DE4E5B6CAA}"/>
              </a:ext>
            </a:extLst>
          </p:cNvPr>
          <p:cNvSpPr>
            <a:spLocks noGrp="1"/>
          </p:cNvSpPr>
          <p:nvPr>
            <p:ph type="title"/>
          </p:nvPr>
        </p:nvSpPr>
        <p:spPr>
          <a:xfrm>
            <a:off x="895467" y="863365"/>
            <a:ext cx="6657476" cy="5126124"/>
          </a:xfrm>
        </p:spPr>
        <p:txBody>
          <a:bodyPr vert="horz" lIns="91440" tIns="45720" rIns="91440" bIns="45720" rtlCol="0" anchor="ctr">
            <a:normAutofit/>
          </a:bodyPr>
          <a:lstStyle/>
          <a:p>
            <a:pPr algn="r"/>
            <a:r>
              <a:rPr lang="en-US" sz="6600" b="1" dirty="0">
                <a:solidFill>
                  <a:schemeClr val="bg1"/>
                </a:solidFill>
              </a:rPr>
              <a:t>Part TWO</a:t>
            </a:r>
          </a:p>
        </p:txBody>
      </p:sp>
      <p:sp>
        <p:nvSpPr>
          <p:cNvPr id="3" name="Text Placeholder 2">
            <a:extLst>
              <a:ext uri="{FF2B5EF4-FFF2-40B4-BE49-F238E27FC236}">
                <a16:creationId xmlns:a16="http://schemas.microsoft.com/office/drawing/2014/main" id="{67322A0E-6B85-4602-B5C2-298993D97146}"/>
              </a:ext>
            </a:extLst>
          </p:cNvPr>
          <p:cNvSpPr>
            <a:spLocks noGrp="1"/>
          </p:cNvSpPr>
          <p:nvPr>
            <p:ph type="body" idx="1"/>
          </p:nvPr>
        </p:nvSpPr>
        <p:spPr>
          <a:xfrm>
            <a:off x="8352941" y="863365"/>
            <a:ext cx="3082987" cy="5120435"/>
          </a:xfrm>
        </p:spPr>
        <p:txBody>
          <a:bodyPr vert="horz" lIns="91440" tIns="45720" rIns="91440" bIns="45720" rtlCol="0" anchor="ctr">
            <a:normAutofit/>
          </a:bodyPr>
          <a:lstStyle/>
          <a:p>
            <a:pPr algn="l"/>
            <a:r>
              <a:rPr lang="en-US" sz="2000" dirty="0">
                <a:solidFill>
                  <a:schemeClr val="bg1"/>
                </a:solidFill>
              </a:rPr>
              <a:t>The Science – Trauma’s Impact on the Brain &amp; Applying the Lens</a:t>
            </a:r>
          </a:p>
        </p:txBody>
      </p:sp>
      <p:cxnSp>
        <p:nvCxnSpPr>
          <p:cNvPr id="18" name="Straight Connector 17">
            <a:extLst>
              <a:ext uri="{FF2B5EF4-FFF2-40B4-BE49-F238E27FC236}">
                <a16:creationId xmlns:a16="http://schemas.microsoft.com/office/drawing/2014/main" id="{3AB99B93-2513-4A3B-9E37-2A97C85B02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7"/>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370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08F3B0-838C-4E57-BD5E-F76B74317259}"/>
              </a:ext>
            </a:extLst>
          </p:cNvPr>
          <p:cNvPicPr>
            <a:picLocks noChangeAspect="1"/>
          </p:cNvPicPr>
          <p:nvPr/>
        </p:nvPicPr>
        <p:blipFill rotWithShape="1">
          <a:blip r:embed="rId3">
            <a:extLst>
              <a:ext uri="{28A0092B-C50C-407E-A947-70E740481C1C}">
                <a14:useLocalDpi xmlns:a14="http://schemas.microsoft.com/office/drawing/2010/main" val="0"/>
              </a:ext>
            </a:extLst>
          </a:blip>
          <a:srcRect l="10001" t="6731" r="9619" b="6644"/>
          <a:stretch/>
        </p:blipFill>
        <p:spPr>
          <a:xfrm>
            <a:off x="6252252" y="1629253"/>
            <a:ext cx="5404571" cy="4372929"/>
          </a:xfrm>
          <a:prstGeom prst="rect">
            <a:avLst/>
          </a:prstGeom>
        </p:spPr>
      </p:pic>
      <p:sp>
        <p:nvSpPr>
          <p:cNvPr id="3" name="Content Placeholder 2"/>
          <p:cNvSpPr>
            <a:spLocks noGrp="1"/>
          </p:cNvSpPr>
          <p:nvPr>
            <p:ph idx="1"/>
          </p:nvPr>
        </p:nvSpPr>
        <p:spPr>
          <a:xfrm>
            <a:off x="635412" y="1407003"/>
            <a:ext cx="5616840" cy="5200048"/>
          </a:xfrm>
        </p:spPr>
        <p:txBody>
          <a:bodyPr>
            <a:normAutofit/>
          </a:bodyPr>
          <a:lstStyle/>
          <a:p>
            <a:pPr>
              <a:defRPr/>
            </a:pPr>
            <a:r>
              <a:rPr lang="en-US" sz="3200" dirty="0"/>
              <a:t>At birth, the brain is about        </a:t>
            </a:r>
            <a:r>
              <a:rPr lang="en-US" sz="3200" b="1" dirty="0">
                <a:solidFill>
                  <a:schemeClr val="accent2">
                    <a:lumMod val="50000"/>
                  </a:schemeClr>
                </a:solidFill>
              </a:rPr>
              <a:t>a quarter the size </a:t>
            </a:r>
            <a:r>
              <a:rPr lang="en-US" sz="3200" dirty="0"/>
              <a:t>of the adult brain in weight and volume, but contains nearly the       </a:t>
            </a:r>
            <a:r>
              <a:rPr lang="en-US" sz="3200" b="1" dirty="0">
                <a:solidFill>
                  <a:schemeClr val="accent2">
                    <a:lumMod val="50000"/>
                  </a:schemeClr>
                </a:solidFill>
              </a:rPr>
              <a:t>same number of brain cells   </a:t>
            </a:r>
            <a:r>
              <a:rPr lang="en-US" sz="3200" dirty="0"/>
              <a:t>or neurons (100 billion).</a:t>
            </a:r>
          </a:p>
          <a:p>
            <a:pPr>
              <a:defRPr/>
            </a:pPr>
            <a:endParaRPr lang="en-US" sz="500" dirty="0"/>
          </a:p>
          <a:p>
            <a:pPr>
              <a:defRPr/>
            </a:pPr>
            <a:r>
              <a:rPr lang="en-US" sz="3200" dirty="0"/>
              <a:t>The lower brain is well developed at birth, but the </a:t>
            </a:r>
            <a:r>
              <a:rPr lang="en-US" sz="3200" b="1" dirty="0">
                <a:solidFill>
                  <a:schemeClr val="accent2">
                    <a:lumMod val="50000"/>
                  </a:schemeClr>
                </a:solidFill>
              </a:rPr>
              <a:t>higher regions are less developed</a:t>
            </a:r>
            <a:r>
              <a:rPr lang="en-US" sz="3200" dirty="0"/>
              <a:t>. </a:t>
            </a:r>
          </a:p>
        </p:txBody>
      </p:sp>
      <p:sp>
        <p:nvSpPr>
          <p:cNvPr id="9" name="Title 1"/>
          <p:cNvSpPr txBox="1">
            <a:spLocks/>
          </p:cNvSpPr>
          <p:nvPr/>
        </p:nvSpPr>
        <p:spPr>
          <a:xfrm>
            <a:off x="1946813" y="525313"/>
            <a:ext cx="8257361" cy="75304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6000" dirty="0">
                <a:solidFill>
                  <a:srgbClr val="002060"/>
                </a:solidFill>
              </a:rPr>
              <a:t>Healthy Brain Development </a:t>
            </a:r>
          </a:p>
        </p:txBody>
      </p:sp>
      <p:sp>
        <p:nvSpPr>
          <p:cNvPr id="5" name="Arrow: Right 4"/>
          <p:cNvSpPr/>
          <p:nvPr/>
        </p:nvSpPr>
        <p:spPr>
          <a:xfrm>
            <a:off x="7168026" y="4501637"/>
            <a:ext cx="1786511" cy="727113"/>
          </a:xfrm>
          <a:prstGeom prst="rightArrow">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Lower Brain</a:t>
            </a:r>
          </a:p>
        </p:txBody>
      </p:sp>
      <p:sp>
        <p:nvSpPr>
          <p:cNvPr id="6" name="Arrow: Left 5"/>
          <p:cNvSpPr/>
          <p:nvPr/>
        </p:nvSpPr>
        <p:spPr>
          <a:xfrm>
            <a:off x="7825564" y="2444845"/>
            <a:ext cx="1740665" cy="661012"/>
          </a:xfrm>
          <a:prstGeom prst="leftArrow">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Higher Brain</a:t>
            </a:r>
          </a:p>
        </p:txBody>
      </p:sp>
    </p:spTree>
    <p:extLst>
      <p:ext uri="{BB962C8B-B14F-4D97-AF65-F5344CB8AC3E}">
        <p14:creationId xmlns:p14="http://schemas.microsoft.com/office/powerpoint/2010/main" val="3372054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4029" y="2270763"/>
            <a:ext cx="11314611" cy="2693125"/>
          </a:xfrm>
        </p:spPr>
        <p:txBody>
          <a:bodyPr>
            <a:noAutofit/>
          </a:bodyPr>
          <a:lstStyle/>
          <a:p>
            <a:r>
              <a:rPr lang="en-US" b="1" dirty="0">
                <a:solidFill>
                  <a:srgbClr val="002060"/>
                </a:solidFill>
              </a:rPr>
              <a:t> </a:t>
            </a:r>
            <a:br>
              <a:rPr lang="en-US" sz="3200" dirty="0"/>
            </a:br>
            <a:br>
              <a:rPr lang="en-US" sz="3200" dirty="0"/>
            </a:br>
            <a:r>
              <a:rPr lang="en-US" sz="3200" b="1" dirty="0">
                <a:solidFill>
                  <a:schemeClr val="accent4"/>
                </a:solidFill>
              </a:rPr>
              <a:t>Series 1 – Know Thyself – We’re More than our Experiences </a:t>
            </a:r>
            <a:br>
              <a:rPr lang="en-US" sz="4000" dirty="0">
                <a:solidFill>
                  <a:schemeClr val="accent4"/>
                </a:solidFill>
              </a:rPr>
            </a:br>
            <a:br>
              <a:rPr lang="en-US" sz="3200" dirty="0">
                <a:solidFill>
                  <a:schemeClr val="accent4"/>
                </a:solidFill>
              </a:rPr>
            </a:br>
            <a:r>
              <a:rPr lang="en-US" sz="3200" b="1" dirty="0">
                <a:solidFill>
                  <a:schemeClr val="accent4"/>
                </a:solidFill>
              </a:rPr>
              <a:t>Series 2 – Self Care is the Best Care </a:t>
            </a:r>
            <a:br>
              <a:rPr lang="en-US" sz="3200" dirty="0">
                <a:solidFill>
                  <a:schemeClr val="accent4"/>
                </a:solidFill>
              </a:rPr>
            </a:br>
            <a:br>
              <a:rPr lang="en-US" sz="3200" dirty="0">
                <a:solidFill>
                  <a:schemeClr val="accent4"/>
                </a:solidFill>
              </a:rPr>
            </a:br>
            <a:r>
              <a:rPr lang="en-US" sz="3200" b="1" dirty="0">
                <a:solidFill>
                  <a:schemeClr val="accent4"/>
                </a:solidFill>
              </a:rPr>
              <a:t>Series 3 – Together we Triumph over Trauma </a:t>
            </a:r>
            <a:br>
              <a:rPr lang="en-US" sz="3200" dirty="0">
                <a:solidFill>
                  <a:schemeClr val="accent4"/>
                </a:solidFill>
              </a:rPr>
            </a:br>
            <a:endParaRPr lang="en-US" sz="7200" dirty="0">
              <a:solidFill>
                <a:schemeClr val="accent4"/>
              </a:solidFill>
            </a:endParaRPr>
          </a:p>
        </p:txBody>
      </p:sp>
      <p:sp>
        <p:nvSpPr>
          <p:cNvPr id="2" name="Rectangle 1"/>
          <p:cNvSpPr/>
          <p:nvPr/>
        </p:nvSpPr>
        <p:spPr>
          <a:xfrm>
            <a:off x="275818" y="447564"/>
            <a:ext cx="11702823" cy="1446550"/>
          </a:xfrm>
          <a:prstGeom prst="rect">
            <a:avLst/>
          </a:prstGeom>
        </p:spPr>
        <p:txBody>
          <a:bodyPr wrap="square">
            <a:spAutoFit/>
          </a:bodyPr>
          <a:lstStyle/>
          <a:p>
            <a:pPr algn="ctr"/>
            <a:r>
              <a:rPr lang="en-US" sz="4400" dirty="0">
                <a:solidFill>
                  <a:srgbClr val="002060"/>
                </a:solidFill>
              </a:rPr>
              <a:t> </a:t>
            </a:r>
            <a:r>
              <a:rPr lang="en-US" sz="4400" b="1" dirty="0">
                <a:solidFill>
                  <a:srgbClr val="002060"/>
                </a:solidFill>
              </a:rPr>
              <a:t>Changing the Question: </a:t>
            </a:r>
          </a:p>
          <a:p>
            <a:pPr algn="ctr"/>
            <a:r>
              <a:rPr lang="en-US" sz="4400" b="1" dirty="0">
                <a:solidFill>
                  <a:srgbClr val="002060"/>
                </a:solidFill>
              </a:rPr>
              <a:t>A Community Empowerment Workshop Series </a:t>
            </a:r>
            <a:r>
              <a:rPr lang="en-US" sz="4000" b="1" dirty="0">
                <a:solidFill>
                  <a:srgbClr val="002060"/>
                </a:solidFill>
              </a:rPr>
              <a:t> </a:t>
            </a:r>
            <a:endParaRPr lang="en-US" sz="4000" dirty="0"/>
          </a:p>
        </p:txBody>
      </p:sp>
      <p:sp>
        <p:nvSpPr>
          <p:cNvPr id="5" name="Rectangle 4">
            <a:extLst>
              <a:ext uri="{FF2B5EF4-FFF2-40B4-BE49-F238E27FC236}">
                <a16:creationId xmlns:a16="http://schemas.microsoft.com/office/drawing/2014/main" id="{19CA9215-D926-4E48-83A1-CC1C54A19907}"/>
              </a:ext>
            </a:extLst>
          </p:cNvPr>
          <p:cNvSpPr/>
          <p:nvPr/>
        </p:nvSpPr>
        <p:spPr>
          <a:xfrm>
            <a:off x="489855" y="2270763"/>
            <a:ext cx="11038115" cy="1034143"/>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757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60065" y="426396"/>
            <a:ext cx="8257361" cy="753048"/>
          </a:xfrm>
        </p:spPr>
        <p:txBody>
          <a:bodyPr>
            <a:normAutofit fontScale="90000"/>
          </a:bodyPr>
          <a:lstStyle/>
          <a:p>
            <a:pPr algn="ctr"/>
            <a:r>
              <a:rPr lang="en-US" sz="6000" dirty="0"/>
              <a:t>Healthy Brain Development </a:t>
            </a:r>
          </a:p>
        </p:txBody>
      </p:sp>
      <p:sp>
        <p:nvSpPr>
          <p:cNvPr id="6" name="Rectangle 5"/>
          <p:cNvSpPr/>
          <p:nvPr/>
        </p:nvSpPr>
        <p:spPr>
          <a:xfrm>
            <a:off x="6449499" y="1905183"/>
            <a:ext cx="5096571" cy="3970318"/>
          </a:xfrm>
          <a:prstGeom prst="rect">
            <a:avLst/>
          </a:prstGeom>
        </p:spPr>
        <p:txBody>
          <a:bodyPr wrap="square">
            <a:spAutoFit/>
          </a:bodyPr>
          <a:lstStyle/>
          <a:p>
            <a:pPr marL="285744" indent="-285744">
              <a:buClr>
                <a:schemeClr val="accent4"/>
              </a:buClr>
              <a:buFont typeface="Arial" panose="020B0604020202020204" pitchFamily="34" charset="0"/>
              <a:buChar char="•"/>
            </a:pPr>
            <a:r>
              <a:rPr lang="en-US" altLang="en-US" sz="3200" b="1" dirty="0">
                <a:solidFill>
                  <a:schemeClr val="accent2">
                    <a:lumMod val="50000"/>
                  </a:schemeClr>
                </a:solidFill>
              </a:rPr>
              <a:t>Connections</a:t>
            </a:r>
            <a:r>
              <a:rPr lang="en-US" altLang="en-US" sz="3200" dirty="0">
                <a:solidFill>
                  <a:srgbClr val="002060"/>
                </a:solidFill>
              </a:rPr>
              <a:t> in the brain form as a child </a:t>
            </a:r>
            <a:r>
              <a:rPr lang="en-US" altLang="en-US" sz="3200" b="1" dirty="0">
                <a:solidFill>
                  <a:schemeClr val="accent2">
                    <a:lumMod val="50000"/>
                  </a:schemeClr>
                </a:solidFill>
              </a:rPr>
              <a:t>experiences</a:t>
            </a:r>
            <a:r>
              <a:rPr lang="en-US" altLang="en-US" sz="3200" b="1" dirty="0">
                <a:solidFill>
                  <a:schemeClr val="accent1"/>
                </a:solidFill>
              </a:rPr>
              <a:t> </a:t>
            </a:r>
            <a:r>
              <a:rPr lang="en-US" altLang="en-US" sz="3200" dirty="0">
                <a:solidFill>
                  <a:srgbClr val="002060"/>
                </a:solidFill>
              </a:rPr>
              <a:t>the world. </a:t>
            </a:r>
          </a:p>
          <a:p>
            <a:pPr marL="285744" indent="-285744">
              <a:buClr>
                <a:schemeClr val="accent4"/>
              </a:buClr>
              <a:buFont typeface="Arial" panose="020B0604020202020204" pitchFamily="34" charset="0"/>
              <a:buChar char="•"/>
            </a:pPr>
            <a:endParaRPr lang="en-US" altLang="en-US" sz="2800" dirty="0">
              <a:solidFill>
                <a:srgbClr val="002060"/>
              </a:solidFill>
            </a:endParaRPr>
          </a:p>
          <a:p>
            <a:pPr marL="285744" indent="-285744">
              <a:buClr>
                <a:schemeClr val="accent4"/>
              </a:buClr>
              <a:buFont typeface="Arial" panose="020B0604020202020204" pitchFamily="34" charset="0"/>
              <a:buChar char="•"/>
            </a:pPr>
            <a:r>
              <a:rPr lang="en-US" altLang="en-US" sz="3200" dirty="0">
                <a:solidFill>
                  <a:srgbClr val="002060"/>
                </a:solidFill>
              </a:rPr>
              <a:t>The </a:t>
            </a:r>
            <a:r>
              <a:rPr lang="en-US" altLang="en-US" sz="3200" b="1" dirty="0">
                <a:solidFill>
                  <a:schemeClr val="accent2">
                    <a:lumMod val="50000"/>
                  </a:schemeClr>
                </a:solidFill>
              </a:rPr>
              <a:t>used</a:t>
            </a:r>
            <a:r>
              <a:rPr lang="en-US" altLang="en-US" sz="3200" b="1" dirty="0">
                <a:solidFill>
                  <a:schemeClr val="accent1"/>
                </a:solidFill>
              </a:rPr>
              <a:t> </a:t>
            </a:r>
            <a:r>
              <a:rPr lang="en-US" altLang="en-US" sz="3200" dirty="0">
                <a:solidFill>
                  <a:srgbClr val="002060"/>
                </a:solidFill>
              </a:rPr>
              <a:t>connections are </a:t>
            </a:r>
            <a:r>
              <a:rPr lang="en-US" altLang="en-US" sz="3200" b="1" dirty="0">
                <a:solidFill>
                  <a:schemeClr val="accent2">
                    <a:lumMod val="50000"/>
                  </a:schemeClr>
                </a:solidFill>
              </a:rPr>
              <a:t>strengthened</a:t>
            </a:r>
            <a:r>
              <a:rPr lang="en-US" altLang="en-US" sz="3200" b="1" dirty="0">
                <a:solidFill>
                  <a:srgbClr val="002060"/>
                </a:solidFill>
              </a:rPr>
              <a:t> </a:t>
            </a:r>
            <a:r>
              <a:rPr lang="en-US" altLang="en-US" sz="3200" dirty="0">
                <a:solidFill>
                  <a:srgbClr val="002060"/>
                </a:solidFill>
              </a:rPr>
              <a:t>and the </a:t>
            </a:r>
            <a:r>
              <a:rPr lang="en-US" altLang="en-US" sz="3200" b="1" dirty="0">
                <a:solidFill>
                  <a:schemeClr val="accent2">
                    <a:lumMod val="50000"/>
                  </a:schemeClr>
                </a:solidFill>
              </a:rPr>
              <a:t>unused</a:t>
            </a:r>
            <a:r>
              <a:rPr lang="en-US" altLang="en-US" sz="3200" b="1" dirty="0">
                <a:solidFill>
                  <a:schemeClr val="accent1"/>
                </a:solidFill>
              </a:rPr>
              <a:t> </a:t>
            </a:r>
            <a:r>
              <a:rPr lang="en-US" altLang="en-US" sz="3200" dirty="0">
                <a:solidFill>
                  <a:srgbClr val="002060"/>
                </a:solidFill>
              </a:rPr>
              <a:t>connections begin to </a:t>
            </a:r>
            <a:r>
              <a:rPr lang="en-US" altLang="en-US" sz="3200" b="1" dirty="0">
                <a:solidFill>
                  <a:schemeClr val="accent1"/>
                </a:solidFill>
              </a:rPr>
              <a:t> </a:t>
            </a:r>
            <a:r>
              <a:rPr lang="en-US" altLang="en-US" sz="3200" b="1" dirty="0">
                <a:solidFill>
                  <a:schemeClr val="accent2">
                    <a:lumMod val="50000"/>
                  </a:schemeClr>
                </a:solidFill>
              </a:rPr>
              <a:t>prune</a:t>
            </a:r>
            <a:r>
              <a:rPr lang="en-US" altLang="en-US" sz="3200" b="1" dirty="0">
                <a:solidFill>
                  <a:schemeClr val="accent1"/>
                </a:solidFill>
              </a:rPr>
              <a:t> </a:t>
            </a:r>
            <a:r>
              <a:rPr lang="en-US" altLang="en-US" sz="3200" dirty="0">
                <a:solidFill>
                  <a:srgbClr val="002060"/>
                </a:solidFill>
              </a:rPr>
              <a:t>in adolescence.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134"/>
          <a:stretch/>
        </p:blipFill>
        <p:spPr>
          <a:xfrm>
            <a:off x="480268" y="1333251"/>
            <a:ext cx="5803585" cy="5114183"/>
          </a:xfrm>
          <a:prstGeom prst="rect">
            <a:avLst/>
          </a:prstGeom>
        </p:spPr>
      </p:pic>
    </p:spTree>
    <p:extLst>
      <p:ext uri="{BB962C8B-B14F-4D97-AF65-F5344CB8AC3E}">
        <p14:creationId xmlns:p14="http://schemas.microsoft.com/office/powerpoint/2010/main" val="1951620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071" y="317625"/>
            <a:ext cx="11416085" cy="12461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5400" dirty="0">
                <a:solidFill>
                  <a:srgbClr val="002060"/>
                </a:solidFill>
              </a:rPr>
              <a:t>Trauma’s Impact on the Brain</a:t>
            </a:r>
          </a:p>
        </p:txBody>
      </p:sp>
      <p:sp>
        <p:nvSpPr>
          <p:cNvPr id="6" name="TextBox 5"/>
          <p:cNvSpPr txBox="1"/>
          <p:nvPr/>
        </p:nvSpPr>
        <p:spPr>
          <a:xfrm>
            <a:off x="1297577" y="1336647"/>
            <a:ext cx="8327571" cy="4955203"/>
          </a:xfrm>
          <a:prstGeom prst="rect">
            <a:avLst/>
          </a:prstGeom>
          <a:noFill/>
        </p:spPr>
        <p:txBody>
          <a:bodyPr wrap="square" rtlCol="0">
            <a:spAutoFit/>
          </a:bodyPr>
          <a:lstStyle/>
          <a:p>
            <a:r>
              <a:rPr lang="en-US" sz="3600" b="1" dirty="0">
                <a:solidFill>
                  <a:schemeClr val="accent2">
                    <a:lumMod val="50000"/>
                  </a:schemeClr>
                </a:solidFill>
              </a:rPr>
              <a:t>Trauma </a:t>
            </a:r>
            <a:r>
              <a:rPr lang="en-US" sz="3200" b="1" dirty="0">
                <a:solidFill>
                  <a:schemeClr val="accent2">
                    <a:lumMod val="50000"/>
                  </a:schemeClr>
                </a:solidFill>
              </a:rPr>
              <a:t>can…</a:t>
            </a:r>
          </a:p>
          <a:p>
            <a:endParaRPr lang="en-US" sz="200" dirty="0">
              <a:solidFill>
                <a:srgbClr val="002060"/>
              </a:solidFill>
            </a:endParaRPr>
          </a:p>
          <a:p>
            <a:pPr marL="457189" indent="-457189">
              <a:buClr>
                <a:schemeClr val="accent4"/>
              </a:buClr>
              <a:buFont typeface="Arial" panose="020B0604020202020204" pitchFamily="34" charset="0"/>
              <a:buChar char="•"/>
            </a:pPr>
            <a:r>
              <a:rPr lang="en-US" sz="3200" dirty="0">
                <a:solidFill>
                  <a:srgbClr val="002060"/>
                </a:solidFill>
              </a:rPr>
              <a:t>Strengthen survival connections</a:t>
            </a:r>
          </a:p>
          <a:p>
            <a:pPr marL="457189" indent="-457189">
              <a:buClr>
                <a:schemeClr val="accent4"/>
              </a:buClr>
              <a:buFont typeface="Arial" panose="020B0604020202020204" pitchFamily="34" charset="0"/>
              <a:buChar char="•"/>
            </a:pPr>
            <a:r>
              <a:rPr lang="en-US" sz="3200" dirty="0">
                <a:solidFill>
                  <a:srgbClr val="002060"/>
                </a:solidFill>
              </a:rPr>
              <a:t>Reduce the number of connections formed</a:t>
            </a:r>
          </a:p>
          <a:p>
            <a:pPr marL="457189" indent="-457189">
              <a:buClr>
                <a:schemeClr val="accent4"/>
              </a:buClr>
              <a:buFont typeface="Arial" panose="020B0604020202020204" pitchFamily="34" charset="0"/>
              <a:buChar char="•"/>
            </a:pPr>
            <a:r>
              <a:rPr lang="en-US" sz="3200" dirty="0">
                <a:solidFill>
                  <a:srgbClr val="002060"/>
                </a:solidFill>
              </a:rPr>
              <a:t>Reduce the size of the higher brain region</a:t>
            </a:r>
          </a:p>
          <a:p>
            <a:endParaRPr lang="en-US" sz="2000" b="1" dirty="0">
              <a:solidFill>
                <a:schemeClr val="accent1"/>
              </a:solidFill>
            </a:endParaRPr>
          </a:p>
          <a:p>
            <a:r>
              <a:rPr lang="en-US" sz="3200" b="1" dirty="0">
                <a:solidFill>
                  <a:schemeClr val="accent2">
                    <a:lumMod val="50000"/>
                  </a:schemeClr>
                </a:solidFill>
              </a:rPr>
              <a:t>Resulting in…</a:t>
            </a:r>
          </a:p>
          <a:p>
            <a:endParaRPr lang="en-US" sz="200" dirty="0">
              <a:solidFill>
                <a:srgbClr val="002060"/>
              </a:solidFill>
            </a:endParaRPr>
          </a:p>
          <a:p>
            <a:pPr marL="457189" indent="-457189">
              <a:buClr>
                <a:schemeClr val="accent4"/>
              </a:buClr>
              <a:buFont typeface="Arial" panose="020B0604020202020204" pitchFamily="34" charset="0"/>
              <a:buChar char="•"/>
            </a:pPr>
            <a:r>
              <a:rPr lang="en-US" sz="3200" dirty="0">
                <a:solidFill>
                  <a:srgbClr val="002060"/>
                </a:solidFill>
              </a:rPr>
              <a:t>Short-term memory problems</a:t>
            </a:r>
          </a:p>
          <a:p>
            <a:pPr marL="457189" indent="-457189">
              <a:buClr>
                <a:schemeClr val="accent4"/>
              </a:buClr>
              <a:buFont typeface="Arial" panose="020B0604020202020204" pitchFamily="34" charset="0"/>
              <a:buChar char="•"/>
            </a:pPr>
            <a:r>
              <a:rPr lang="en-US" sz="3200" dirty="0">
                <a:solidFill>
                  <a:srgbClr val="002060"/>
                </a:solidFill>
              </a:rPr>
              <a:t>Attention difficulty</a:t>
            </a:r>
          </a:p>
          <a:p>
            <a:pPr marL="457189" indent="-457189">
              <a:buClr>
                <a:schemeClr val="accent4"/>
              </a:buClr>
              <a:buFont typeface="Arial" panose="020B0604020202020204" pitchFamily="34" charset="0"/>
              <a:buChar char="•"/>
            </a:pPr>
            <a:r>
              <a:rPr lang="en-US" sz="3200" dirty="0">
                <a:solidFill>
                  <a:srgbClr val="002060"/>
                </a:solidFill>
              </a:rPr>
              <a:t>Language development delays</a:t>
            </a:r>
          </a:p>
          <a:p>
            <a:pPr marL="457189" indent="-457189">
              <a:buClr>
                <a:schemeClr val="accent4"/>
              </a:buClr>
              <a:buFont typeface="Arial" panose="020B0604020202020204" pitchFamily="34" charset="0"/>
              <a:buChar char="•"/>
            </a:pPr>
            <a:r>
              <a:rPr lang="en-US" sz="3200" dirty="0">
                <a:solidFill>
                  <a:srgbClr val="002060"/>
                </a:solidFill>
              </a:rPr>
              <a:t>Emotional and behavioral problems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9343" y="3385837"/>
            <a:ext cx="2786743" cy="2786743"/>
          </a:xfrm>
          <a:prstGeom prst="rect">
            <a:avLst/>
          </a:prstGeom>
        </p:spPr>
      </p:pic>
    </p:spTree>
    <p:extLst>
      <p:ext uri="{BB962C8B-B14F-4D97-AF65-F5344CB8AC3E}">
        <p14:creationId xmlns:p14="http://schemas.microsoft.com/office/powerpoint/2010/main" val="3492406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98600" y="490440"/>
            <a:ext cx="9372600" cy="103423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6600" dirty="0">
                <a:solidFill>
                  <a:srgbClr val="002060"/>
                </a:solidFill>
              </a:rPr>
              <a:t>Trauma’s Impact on Memories</a:t>
            </a:r>
          </a:p>
        </p:txBody>
      </p:sp>
      <p:sp>
        <p:nvSpPr>
          <p:cNvPr id="5" name="TextBox 4"/>
          <p:cNvSpPr txBox="1"/>
          <p:nvPr/>
        </p:nvSpPr>
        <p:spPr>
          <a:xfrm>
            <a:off x="771549" y="2246084"/>
            <a:ext cx="6779432" cy="3231654"/>
          </a:xfrm>
          <a:prstGeom prst="rect">
            <a:avLst/>
          </a:prstGeom>
          <a:noFill/>
        </p:spPr>
        <p:txBody>
          <a:bodyPr wrap="square" rtlCol="0">
            <a:spAutoFit/>
          </a:bodyPr>
          <a:lstStyle/>
          <a:p>
            <a:pPr marL="457189" indent="-457189">
              <a:buClr>
                <a:schemeClr val="accent4"/>
              </a:buClr>
              <a:buFont typeface="Arial" panose="020B0604020202020204" pitchFamily="34" charset="0"/>
              <a:buChar char="•"/>
            </a:pPr>
            <a:r>
              <a:rPr lang="en-US" sz="3400" dirty="0">
                <a:solidFill>
                  <a:srgbClr val="002060"/>
                </a:solidFill>
              </a:rPr>
              <a:t>A traumatic event can create a </a:t>
            </a:r>
            <a:r>
              <a:rPr lang="en-US" sz="3400" b="1" dirty="0">
                <a:solidFill>
                  <a:schemeClr val="accent2">
                    <a:lumMod val="50000"/>
                  </a:schemeClr>
                </a:solidFill>
              </a:rPr>
              <a:t>flashbulb memory</a:t>
            </a:r>
            <a:r>
              <a:rPr lang="en-US" sz="3400" b="1" dirty="0">
                <a:solidFill>
                  <a:srgbClr val="002060"/>
                </a:solidFill>
              </a:rPr>
              <a:t>. </a:t>
            </a:r>
          </a:p>
          <a:p>
            <a:pPr marL="457189" indent="-457189">
              <a:buClr>
                <a:schemeClr val="accent4"/>
              </a:buClr>
              <a:buFont typeface="Arial" panose="020B0604020202020204" pitchFamily="34" charset="0"/>
              <a:buChar char="•"/>
            </a:pPr>
            <a:endParaRPr lang="en-US" sz="3400" dirty="0">
              <a:solidFill>
                <a:srgbClr val="002060"/>
              </a:solidFill>
            </a:endParaRPr>
          </a:p>
          <a:p>
            <a:pPr marL="457189" indent="-457189">
              <a:buClr>
                <a:schemeClr val="accent4"/>
              </a:buClr>
              <a:buFont typeface="Arial" panose="020B0604020202020204" pitchFamily="34" charset="0"/>
              <a:buChar char="•"/>
            </a:pPr>
            <a:r>
              <a:rPr lang="en-US" sz="3400" b="1" dirty="0">
                <a:solidFill>
                  <a:schemeClr val="accent2">
                    <a:lumMod val="50000"/>
                  </a:schemeClr>
                </a:solidFill>
              </a:rPr>
              <a:t>Triggers</a:t>
            </a:r>
            <a:r>
              <a:rPr lang="en-US" sz="3400" b="1" dirty="0">
                <a:solidFill>
                  <a:schemeClr val="accent1"/>
                </a:solidFill>
              </a:rPr>
              <a:t> </a:t>
            </a:r>
            <a:r>
              <a:rPr lang="en-US" sz="3400" dirty="0">
                <a:solidFill>
                  <a:srgbClr val="002060"/>
                </a:solidFill>
              </a:rPr>
              <a:t>cause people to recall these intense, flashbulb memories.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696" t="1" b="13009"/>
          <a:stretch/>
        </p:blipFill>
        <p:spPr>
          <a:xfrm rot="404296">
            <a:off x="9377276" y="1375167"/>
            <a:ext cx="2415715" cy="23531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5612" y="3555999"/>
            <a:ext cx="2960501" cy="2960501"/>
          </a:xfrm>
          <a:prstGeom prst="rect">
            <a:avLst/>
          </a:prstGeom>
        </p:spPr>
      </p:pic>
    </p:spTree>
    <p:extLst>
      <p:ext uri="{BB962C8B-B14F-4D97-AF65-F5344CB8AC3E}">
        <p14:creationId xmlns:p14="http://schemas.microsoft.com/office/powerpoint/2010/main" val="2317142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01756" y="3299684"/>
            <a:ext cx="7153299" cy="1694325"/>
            <a:chOff x="709" y="2256"/>
            <a:chExt cx="3899" cy="791"/>
          </a:xfrm>
        </p:grpSpPr>
        <p:sp>
          <p:nvSpPr>
            <p:cNvPr id="42001" name="Freeform 5"/>
            <p:cNvSpPr>
              <a:spLocks/>
            </p:cNvSpPr>
            <p:nvPr/>
          </p:nvSpPr>
          <p:spPr bwMode="auto">
            <a:xfrm>
              <a:off x="709" y="2256"/>
              <a:ext cx="3899" cy="791"/>
            </a:xfrm>
            <a:custGeom>
              <a:avLst/>
              <a:gdLst>
                <a:gd name="T0" fmla="*/ 0 w 3901"/>
                <a:gd name="T1" fmla="*/ 801 h 786"/>
                <a:gd name="T2" fmla="*/ 182 w 3901"/>
                <a:gd name="T3" fmla="*/ 749 h 786"/>
                <a:gd name="T4" fmla="*/ 545 w 3901"/>
                <a:gd name="T5" fmla="*/ 453 h 786"/>
                <a:gd name="T6" fmla="*/ 771 w 3901"/>
                <a:gd name="T7" fmla="*/ 302 h 786"/>
                <a:gd name="T8" fmla="*/ 983 w 3901"/>
                <a:gd name="T9" fmla="*/ 248 h 786"/>
                <a:gd name="T10" fmla="*/ 1301 w 3901"/>
                <a:gd name="T11" fmla="*/ 348 h 786"/>
                <a:gd name="T12" fmla="*/ 1709 w 3901"/>
                <a:gd name="T13" fmla="*/ 601 h 786"/>
                <a:gd name="T14" fmla="*/ 2163 w 3901"/>
                <a:gd name="T15" fmla="*/ 801 h 786"/>
                <a:gd name="T16" fmla="*/ 2480 w 3901"/>
                <a:gd name="T17" fmla="*/ 846 h 786"/>
                <a:gd name="T18" fmla="*/ 2888 w 3901"/>
                <a:gd name="T19" fmla="*/ 695 h 786"/>
                <a:gd name="T20" fmla="*/ 3327 w 3901"/>
                <a:gd name="T21" fmla="*/ 302 h 786"/>
                <a:gd name="T22" fmla="*/ 3735 w 3901"/>
                <a:gd name="T23" fmla="*/ 46 h 786"/>
                <a:gd name="T24" fmla="*/ 3871 w 3901"/>
                <a:gd name="T25" fmla="*/ 0 h 7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01"/>
                <a:gd name="T40" fmla="*/ 0 h 786"/>
                <a:gd name="T41" fmla="*/ 3901 w 3901"/>
                <a:gd name="T42" fmla="*/ 786 h 7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01" h="786">
                  <a:moveTo>
                    <a:pt x="0" y="726"/>
                  </a:moveTo>
                  <a:cubicBezTo>
                    <a:pt x="45" y="730"/>
                    <a:pt x="91" y="734"/>
                    <a:pt x="182" y="681"/>
                  </a:cubicBezTo>
                  <a:cubicBezTo>
                    <a:pt x="273" y="628"/>
                    <a:pt x="447" y="476"/>
                    <a:pt x="545" y="408"/>
                  </a:cubicBezTo>
                  <a:cubicBezTo>
                    <a:pt x="643" y="340"/>
                    <a:pt x="696" y="302"/>
                    <a:pt x="771" y="272"/>
                  </a:cubicBezTo>
                  <a:cubicBezTo>
                    <a:pt x="846" y="242"/>
                    <a:pt x="907" y="219"/>
                    <a:pt x="998" y="227"/>
                  </a:cubicBezTo>
                  <a:cubicBezTo>
                    <a:pt x="1089" y="235"/>
                    <a:pt x="1195" y="265"/>
                    <a:pt x="1316" y="318"/>
                  </a:cubicBezTo>
                  <a:cubicBezTo>
                    <a:pt x="1437" y="371"/>
                    <a:pt x="1580" y="476"/>
                    <a:pt x="1724" y="544"/>
                  </a:cubicBezTo>
                  <a:cubicBezTo>
                    <a:pt x="1868" y="612"/>
                    <a:pt x="2050" y="688"/>
                    <a:pt x="2178" y="726"/>
                  </a:cubicBezTo>
                  <a:cubicBezTo>
                    <a:pt x="2306" y="764"/>
                    <a:pt x="2374" y="786"/>
                    <a:pt x="2495" y="771"/>
                  </a:cubicBezTo>
                  <a:cubicBezTo>
                    <a:pt x="2616" y="756"/>
                    <a:pt x="2759" y="718"/>
                    <a:pt x="2903" y="635"/>
                  </a:cubicBezTo>
                  <a:cubicBezTo>
                    <a:pt x="3047" y="552"/>
                    <a:pt x="3213" y="370"/>
                    <a:pt x="3357" y="272"/>
                  </a:cubicBezTo>
                  <a:cubicBezTo>
                    <a:pt x="3501" y="174"/>
                    <a:pt x="3674" y="91"/>
                    <a:pt x="3765" y="46"/>
                  </a:cubicBezTo>
                  <a:cubicBezTo>
                    <a:pt x="3856" y="1"/>
                    <a:pt x="3878" y="0"/>
                    <a:pt x="3901" y="0"/>
                  </a:cubicBezTo>
                </a:path>
              </a:pathLst>
            </a:custGeom>
            <a:noFill/>
            <a:ln w="76200">
              <a:solidFill>
                <a:schemeClr val="tx1"/>
              </a:solidFill>
              <a:round/>
              <a:headEnd/>
              <a:tailEnd/>
            </a:ln>
          </p:spPr>
          <p:txBody>
            <a:bodyPr/>
            <a:lstStyle/>
            <a:p>
              <a:endParaRPr lang="en-US"/>
            </a:p>
          </p:txBody>
        </p:sp>
        <p:sp>
          <p:nvSpPr>
            <p:cNvPr id="42002" name="Line 6"/>
            <p:cNvSpPr>
              <a:spLocks noChangeShapeType="1"/>
            </p:cNvSpPr>
            <p:nvPr/>
          </p:nvSpPr>
          <p:spPr bwMode="auto">
            <a:xfrm flipV="1">
              <a:off x="1072" y="2669"/>
              <a:ext cx="363" cy="273"/>
            </a:xfrm>
            <a:prstGeom prst="line">
              <a:avLst/>
            </a:prstGeom>
            <a:noFill/>
            <a:ln w="38100">
              <a:solidFill>
                <a:srgbClr val="009900"/>
              </a:solidFill>
              <a:round/>
              <a:headEnd/>
              <a:tailEnd type="triangle" w="med" len="med"/>
            </a:ln>
          </p:spPr>
          <p:txBody>
            <a:bodyPr/>
            <a:lstStyle/>
            <a:p>
              <a:endParaRPr lang="en-US"/>
            </a:p>
          </p:txBody>
        </p:sp>
        <p:sp>
          <p:nvSpPr>
            <p:cNvPr id="42003" name="Line 7"/>
            <p:cNvSpPr>
              <a:spLocks noChangeShapeType="1"/>
            </p:cNvSpPr>
            <p:nvPr/>
          </p:nvSpPr>
          <p:spPr bwMode="auto">
            <a:xfrm>
              <a:off x="1934" y="2624"/>
              <a:ext cx="454" cy="227"/>
            </a:xfrm>
            <a:prstGeom prst="line">
              <a:avLst/>
            </a:prstGeom>
            <a:noFill/>
            <a:ln w="38100">
              <a:solidFill>
                <a:schemeClr val="accent2"/>
              </a:solidFill>
              <a:round/>
              <a:headEnd/>
              <a:tailEnd type="triangle" w="med" len="med"/>
            </a:ln>
          </p:spPr>
          <p:txBody>
            <a:bodyPr/>
            <a:lstStyle/>
            <a:p>
              <a:endParaRPr lang="en-US"/>
            </a:p>
          </p:txBody>
        </p:sp>
        <p:sp>
          <p:nvSpPr>
            <p:cNvPr id="42004" name="Line 8"/>
            <p:cNvSpPr>
              <a:spLocks noChangeShapeType="1"/>
            </p:cNvSpPr>
            <p:nvPr/>
          </p:nvSpPr>
          <p:spPr bwMode="auto">
            <a:xfrm flipV="1">
              <a:off x="3839" y="2533"/>
              <a:ext cx="363" cy="272"/>
            </a:xfrm>
            <a:prstGeom prst="line">
              <a:avLst/>
            </a:prstGeom>
            <a:noFill/>
            <a:ln w="38100">
              <a:solidFill>
                <a:srgbClr val="009900"/>
              </a:solidFill>
              <a:round/>
              <a:headEnd/>
              <a:tailEnd type="triangle" w="med" len="med"/>
            </a:ln>
          </p:spPr>
          <p:txBody>
            <a:bodyPr/>
            <a:lstStyle/>
            <a:p>
              <a:endParaRPr lang="en-US"/>
            </a:p>
          </p:txBody>
        </p:sp>
      </p:grpSp>
      <p:grpSp>
        <p:nvGrpSpPr>
          <p:cNvPr id="3" name="Group 9"/>
          <p:cNvGrpSpPr>
            <a:grpSpLocks/>
          </p:cNvGrpSpPr>
          <p:nvPr/>
        </p:nvGrpSpPr>
        <p:grpSpPr bwMode="auto">
          <a:xfrm>
            <a:off x="2101755" y="3236434"/>
            <a:ext cx="7210520" cy="1810911"/>
            <a:chOff x="816" y="1776"/>
            <a:chExt cx="4032" cy="864"/>
          </a:xfrm>
        </p:grpSpPr>
        <p:sp>
          <p:nvSpPr>
            <p:cNvPr id="41999" name="Line 10"/>
            <p:cNvSpPr>
              <a:spLocks noChangeShapeType="1"/>
            </p:cNvSpPr>
            <p:nvPr/>
          </p:nvSpPr>
          <p:spPr bwMode="auto">
            <a:xfrm>
              <a:off x="816" y="1776"/>
              <a:ext cx="4032" cy="0"/>
            </a:xfrm>
            <a:prstGeom prst="line">
              <a:avLst/>
            </a:prstGeom>
            <a:noFill/>
            <a:ln w="38100">
              <a:solidFill>
                <a:schemeClr val="tx1"/>
              </a:solidFill>
              <a:prstDash val="dash"/>
              <a:round/>
              <a:headEnd/>
              <a:tailEnd/>
            </a:ln>
          </p:spPr>
          <p:txBody>
            <a:bodyPr/>
            <a:lstStyle/>
            <a:p>
              <a:endParaRPr lang="en-US"/>
            </a:p>
          </p:txBody>
        </p:sp>
        <p:sp>
          <p:nvSpPr>
            <p:cNvPr id="42000" name="Line 11"/>
            <p:cNvSpPr>
              <a:spLocks noChangeShapeType="1"/>
            </p:cNvSpPr>
            <p:nvPr/>
          </p:nvSpPr>
          <p:spPr bwMode="auto">
            <a:xfrm>
              <a:off x="816" y="2640"/>
              <a:ext cx="4032" cy="0"/>
            </a:xfrm>
            <a:prstGeom prst="line">
              <a:avLst/>
            </a:prstGeom>
            <a:noFill/>
            <a:ln w="38100">
              <a:solidFill>
                <a:schemeClr val="tx1"/>
              </a:solidFill>
              <a:prstDash val="dash"/>
              <a:round/>
              <a:headEnd/>
              <a:tailEnd/>
            </a:ln>
          </p:spPr>
          <p:txBody>
            <a:bodyPr/>
            <a:lstStyle/>
            <a:p>
              <a:endParaRPr lang="en-US"/>
            </a:p>
          </p:txBody>
        </p:sp>
      </p:grpSp>
      <p:sp>
        <p:nvSpPr>
          <p:cNvPr id="620556" name="AutoShape 12"/>
          <p:cNvSpPr>
            <a:spLocks noChangeArrowheads="1"/>
          </p:cNvSpPr>
          <p:nvPr/>
        </p:nvSpPr>
        <p:spPr bwMode="auto">
          <a:xfrm rot="15581093" flipH="1">
            <a:off x="434069" y="2163603"/>
            <a:ext cx="2735743" cy="1134751"/>
          </a:xfrm>
          <a:prstGeom prst="lightningBolt">
            <a:avLst/>
          </a:prstGeom>
          <a:solidFill>
            <a:srgbClr val="FF0000"/>
          </a:solidFill>
          <a:ln w="9525">
            <a:solidFill>
              <a:schemeClr val="tx1"/>
            </a:solidFill>
            <a:miter lim="800000"/>
            <a:headEnd/>
            <a:tailEnd/>
          </a:ln>
        </p:spPr>
        <p:txBody>
          <a:bodyPr wrap="none" anchor="ctr"/>
          <a:lstStyle/>
          <a:p>
            <a:endParaRPr lang="en-US"/>
          </a:p>
        </p:txBody>
      </p:sp>
      <p:sp>
        <p:nvSpPr>
          <p:cNvPr id="620557" name="Freeform 13"/>
          <p:cNvSpPr>
            <a:spLocks/>
          </p:cNvSpPr>
          <p:nvPr/>
        </p:nvSpPr>
        <p:spPr bwMode="auto">
          <a:xfrm>
            <a:off x="2787169" y="2283167"/>
            <a:ext cx="6430556" cy="3808415"/>
          </a:xfrm>
          <a:custGeom>
            <a:avLst/>
            <a:gdLst>
              <a:gd name="T0" fmla="*/ 0 w 3024"/>
              <a:gd name="T1" fmla="*/ 2147483647 h 1728"/>
              <a:gd name="T2" fmla="*/ 2147483647 w 3024"/>
              <a:gd name="T3" fmla="*/ 2147483647 h 1728"/>
              <a:gd name="T4" fmla="*/ 2147483647 w 3024"/>
              <a:gd name="T5" fmla="*/ 2147483647 h 1728"/>
              <a:gd name="T6" fmla="*/ 2147483647 w 3024"/>
              <a:gd name="T7" fmla="*/ 2147483647 h 1728"/>
              <a:gd name="T8" fmla="*/ 2147483647 w 3024"/>
              <a:gd name="T9" fmla="*/ 2147483647 h 1728"/>
              <a:gd name="T10" fmla="*/ 2147483647 w 3024"/>
              <a:gd name="T11" fmla="*/ 0 h 1728"/>
              <a:gd name="T12" fmla="*/ 2147483647 w 3024"/>
              <a:gd name="T13" fmla="*/ 0 h 1728"/>
              <a:gd name="T14" fmla="*/ 2147483647 w 3024"/>
              <a:gd name="T15" fmla="*/ 2147483647 h 1728"/>
              <a:gd name="T16" fmla="*/ 2147483647 w 3024"/>
              <a:gd name="T17" fmla="*/ 2147483647 h 1728"/>
              <a:gd name="T18" fmla="*/ 2147483647 w 3024"/>
              <a:gd name="T19" fmla="*/ 2147483647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4"/>
              <a:gd name="T31" fmla="*/ 0 h 1728"/>
              <a:gd name="T32" fmla="*/ 3024 w 3024"/>
              <a:gd name="T33" fmla="*/ 1728 h 17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4" h="1728">
                <a:moveTo>
                  <a:pt x="0" y="816"/>
                </a:moveTo>
                <a:lnTo>
                  <a:pt x="240" y="384"/>
                </a:lnTo>
                <a:lnTo>
                  <a:pt x="384" y="1344"/>
                </a:lnTo>
                <a:lnTo>
                  <a:pt x="672" y="288"/>
                </a:lnTo>
                <a:lnTo>
                  <a:pt x="864" y="1680"/>
                </a:lnTo>
                <a:lnTo>
                  <a:pt x="1152" y="0"/>
                </a:lnTo>
                <a:lnTo>
                  <a:pt x="1536" y="0"/>
                </a:lnTo>
                <a:lnTo>
                  <a:pt x="1920" y="1728"/>
                </a:lnTo>
                <a:lnTo>
                  <a:pt x="2352" y="1728"/>
                </a:lnTo>
                <a:lnTo>
                  <a:pt x="3024" y="48"/>
                </a:lnTo>
              </a:path>
            </a:pathLst>
          </a:custGeom>
          <a:noFill/>
          <a:ln w="57150">
            <a:solidFill>
              <a:srgbClr val="FF0000"/>
            </a:solidFill>
            <a:round/>
            <a:headEnd/>
            <a:tailEnd/>
          </a:ln>
        </p:spPr>
        <p:txBody>
          <a:bodyPr/>
          <a:lstStyle/>
          <a:p>
            <a:endParaRPr lang="en-US"/>
          </a:p>
        </p:txBody>
      </p:sp>
      <p:sp>
        <p:nvSpPr>
          <p:cNvPr id="620558" name="Text Box 14"/>
          <p:cNvSpPr txBox="1">
            <a:spLocks noChangeArrowheads="1"/>
          </p:cNvSpPr>
          <p:nvPr/>
        </p:nvSpPr>
        <p:spPr bwMode="auto">
          <a:xfrm>
            <a:off x="1433134" y="1409928"/>
            <a:ext cx="2343889" cy="1200329"/>
          </a:xfrm>
          <a:prstGeom prst="rect">
            <a:avLst/>
          </a:prstGeom>
          <a:noFill/>
          <a:ln w="9525">
            <a:noFill/>
            <a:miter lim="800000"/>
            <a:headEnd/>
            <a:tailEnd/>
          </a:ln>
        </p:spPr>
        <p:txBody>
          <a:bodyPr wrap="square">
            <a:spAutoFit/>
          </a:bodyPr>
          <a:lstStyle/>
          <a:p>
            <a:pPr algn="ctr"/>
            <a:r>
              <a:rPr lang="en-US" sz="3600" b="1" dirty="0">
                <a:solidFill>
                  <a:srgbClr val="FF0000"/>
                </a:solidFill>
              </a:rPr>
              <a:t>Activating </a:t>
            </a:r>
          </a:p>
          <a:p>
            <a:pPr algn="ctr"/>
            <a:r>
              <a:rPr lang="en-US" sz="3600" b="1" dirty="0">
                <a:solidFill>
                  <a:srgbClr val="FF0000"/>
                </a:solidFill>
              </a:rPr>
              <a:t>Event</a:t>
            </a:r>
          </a:p>
        </p:txBody>
      </p:sp>
      <p:sp>
        <p:nvSpPr>
          <p:cNvPr id="620559" name="Text Box 15"/>
          <p:cNvSpPr txBox="1">
            <a:spLocks noChangeArrowheads="1"/>
          </p:cNvSpPr>
          <p:nvPr/>
        </p:nvSpPr>
        <p:spPr bwMode="auto">
          <a:xfrm>
            <a:off x="3906531" y="1491334"/>
            <a:ext cx="4378939" cy="646331"/>
          </a:xfrm>
          <a:prstGeom prst="rect">
            <a:avLst/>
          </a:prstGeom>
          <a:noFill/>
          <a:ln w="9525">
            <a:noFill/>
            <a:miter lim="800000"/>
            <a:headEnd/>
            <a:tailEnd/>
          </a:ln>
        </p:spPr>
        <p:txBody>
          <a:bodyPr wrap="square">
            <a:spAutoFit/>
          </a:bodyPr>
          <a:lstStyle/>
          <a:p>
            <a:pPr algn="ctr"/>
            <a:r>
              <a:rPr lang="en-US" sz="3600" b="1" dirty="0"/>
              <a:t>Stuck on “High”</a:t>
            </a:r>
          </a:p>
        </p:txBody>
      </p:sp>
      <p:sp>
        <p:nvSpPr>
          <p:cNvPr id="620560" name="Text Box 16"/>
          <p:cNvSpPr txBox="1">
            <a:spLocks noChangeArrowheads="1"/>
          </p:cNvSpPr>
          <p:nvPr/>
        </p:nvSpPr>
        <p:spPr bwMode="auto">
          <a:xfrm>
            <a:off x="4048836" y="5988551"/>
            <a:ext cx="4094328" cy="646331"/>
          </a:xfrm>
          <a:prstGeom prst="rect">
            <a:avLst/>
          </a:prstGeom>
          <a:noFill/>
          <a:ln w="12700">
            <a:noFill/>
            <a:miter lim="800000"/>
            <a:headEnd/>
            <a:tailEnd/>
          </a:ln>
        </p:spPr>
        <p:txBody>
          <a:bodyPr wrap="square">
            <a:spAutoFit/>
          </a:bodyPr>
          <a:lstStyle/>
          <a:p>
            <a:pPr algn="ctr"/>
            <a:r>
              <a:rPr lang="en-US" sz="3600" b="1" dirty="0"/>
              <a:t>Stuck on “Low”</a:t>
            </a:r>
          </a:p>
        </p:txBody>
      </p:sp>
      <p:sp>
        <p:nvSpPr>
          <p:cNvPr id="620563" name="Text Box 19"/>
          <p:cNvSpPr txBox="1">
            <a:spLocks noChangeArrowheads="1"/>
          </p:cNvSpPr>
          <p:nvPr/>
        </p:nvSpPr>
        <p:spPr bwMode="auto">
          <a:xfrm rot="-5400000">
            <a:off x="8168808" y="3706108"/>
            <a:ext cx="4135272" cy="523220"/>
          </a:xfrm>
          <a:prstGeom prst="rect">
            <a:avLst/>
          </a:prstGeom>
          <a:noFill/>
          <a:ln w="9525">
            <a:noFill/>
            <a:miter lim="800000"/>
            <a:headEnd/>
            <a:tailEnd/>
          </a:ln>
        </p:spPr>
        <p:txBody>
          <a:bodyPr wrap="square">
            <a:spAutoFit/>
          </a:bodyPr>
          <a:lstStyle/>
          <a:p>
            <a:pPr algn="ctr"/>
            <a:r>
              <a:rPr lang="en-US" sz="2800" dirty="0"/>
              <a:t>Normal Range</a:t>
            </a:r>
          </a:p>
        </p:txBody>
      </p:sp>
      <p:sp>
        <p:nvSpPr>
          <p:cNvPr id="620564" name="AutoShape 20"/>
          <p:cNvSpPr>
            <a:spLocks/>
          </p:cNvSpPr>
          <p:nvPr/>
        </p:nvSpPr>
        <p:spPr bwMode="auto">
          <a:xfrm>
            <a:off x="9595668" y="3236434"/>
            <a:ext cx="131881" cy="1810911"/>
          </a:xfrm>
          <a:prstGeom prst="rightBrace">
            <a:avLst>
              <a:gd name="adj1" fmla="val 50000"/>
              <a:gd name="adj2" fmla="val 50000"/>
            </a:avLst>
          </a:prstGeom>
          <a:noFill/>
          <a:ln w="9525">
            <a:solidFill>
              <a:schemeClr val="tx1"/>
            </a:solidFill>
            <a:round/>
            <a:headEnd/>
            <a:tailEnd/>
          </a:ln>
        </p:spPr>
        <p:txBody>
          <a:bodyPr wrap="none" anchor="ctr"/>
          <a:lstStyle/>
          <a:p>
            <a:endParaRPr lang="en-US"/>
          </a:p>
        </p:txBody>
      </p:sp>
      <p:sp>
        <p:nvSpPr>
          <p:cNvPr id="53263" name="Date Placeholder 20"/>
          <p:cNvSpPr>
            <a:spLocks noGrp="1"/>
          </p:cNvSpPr>
          <p:nvPr>
            <p:ph type="dt" sz="quarter" idx="10"/>
          </p:nvPr>
        </p:nvSpPr>
        <p:spPr>
          <a:xfrm>
            <a:off x="299168" y="6560252"/>
            <a:ext cx="6269089" cy="762001"/>
          </a:xfrm>
        </p:spPr>
        <p:txBody>
          <a:bodyPr/>
          <a:lstStyle/>
          <a:p>
            <a:pPr>
              <a:defRPr/>
            </a:pPr>
            <a:r>
              <a:rPr lang="en-US" dirty="0">
                <a:solidFill>
                  <a:schemeClr val="tx1"/>
                </a:solidFill>
              </a:rPr>
              <a:t>Elaine Miller-</a:t>
            </a:r>
            <a:r>
              <a:rPr lang="en-US" dirty="0" err="1">
                <a:solidFill>
                  <a:schemeClr val="tx1"/>
                </a:solidFill>
              </a:rPr>
              <a:t>Karas</a:t>
            </a:r>
            <a:r>
              <a:rPr lang="en-US" dirty="0">
                <a:solidFill>
                  <a:schemeClr val="tx1"/>
                </a:solidFill>
              </a:rPr>
              <a:t> &amp; L. Leitch(c)2007</a:t>
            </a:r>
          </a:p>
        </p:txBody>
      </p:sp>
      <p:sp>
        <p:nvSpPr>
          <p:cNvPr id="18" name="Title 1">
            <a:extLst>
              <a:ext uri="{FF2B5EF4-FFF2-40B4-BE49-F238E27FC236}">
                <a16:creationId xmlns:a16="http://schemas.microsoft.com/office/drawing/2014/main" id="{2DD0D653-D94A-48DD-8199-0768EED2333A}"/>
              </a:ext>
            </a:extLst>
          </p:cNvPr>
          <p:cNvSpPr txBox="1">
            <a:spLocks/>
          </p:cNvSpPr>
          <p:nvPr/>
        </p:nvSpPr>
        <p:spPr>
          <a:xfrm>
            <a:off x="501650" y="395425"/>
            <a:ext cx="11188700" cy="6614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5000" dirty="0">
                <a:solidFill>
                  <a:srgbClr val="002060"/>
                </a:solidFill>
              </a:rPr>
              <a:t>Trauma’s Impact on the Nervous System</a:t>
            </a:r>
          </a:p>
        </p:txBody>
      </p:sp>
    </p:spTree>
    <p:extLst>
      <p:ext uri="{BB962C8B-B14F-4D97-AF65-F5344CB8AC3E}">
        <p14:creationId xmlns:p14="http://schemas.microsoft.com/office/powerpoint/2010/main" val="2997945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20564"/>
                                        </p:tgtEl>
                                        <p:attrNameLst>
                                          <p:attrName>style.visibility</p:attrName>
                                        </p:attrNameLst>
                                      </p:cBhvr>
                                      <p:to>
                                        <p:strVal val="visible"/>
                                      </p:to>
                                    </p:set>
                                    <p:animEffect transition="in" filter="wipe(left)">
                                      <p:cBhvr>
                                        <p:cTn id="11" dur="1000"/>
                                        <p:tgtEl>
                                          <p:spTgt spid="62056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620563"/>
                                        </p:tgtEl>
                                        <p:attrNameLst>
                                          <p:attrName>style.visibility</p:attrName>
                                        </p:attrNameLst>
                                      </p:cBhvr>
                                      <p:to>
                                        <p:strVal val="visible"/>
                                      </p:to>
                                    </p:set>
                                    <p:animEffect transition="in" filter="wipe(right)">
                                      <p:cBhvr>
                                        <p:cTn id="14" dur="500"/>
                                        <p:tgtEl>
                                          <p:spTgt spid="620563"/>
                                        </p:tgtEl>
                                      </p:cBhvr>
                                    </p:animEffec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0556"/>
                                        </p:tgtEl>
                                        <p:attrNameLst>
                                          <p:attrName>style.visibility</p:attrName>
                                        </p:attrNameLst>
                                      </p:cBhvr>
                                      <p:to>
                                        <p:strVal val="visible"/>
                                      </p:to>
                                    </p:set>
                                    <p:animEffect transition="in" filter="wipe(left)">
                                      <p:cBhvr>
                                        <p:cTn id="22" dur="500"/>
                                        <p:tgtEl>
                                          <p:spTgt spid="62055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20558"/>
                                        </p:tgtEl>
                                        <p:attrNameLst>
                                          <p:attrName>style.visibility</p:attrName>
                                        </p:attrNameLst>
                                      </p:cBhvr>
                                      <p:to>
                                        <p:strVal val="visible"/>
                                      </p:to>
                                    </p:set>
                                    <p:animEffect transition="in" filter="wipe(left)">
                                      <p:cBhvr>
                                        <p:cTn id="26" dur="1000"/>
                                        <p:tgtEl>
                                          <p:spTgt spid="6205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620557"/>
                                        </p:tgtEl>
                                        <p:attrNameLst>
                                          <p:attrName>style.visibility</p:attrName>
                                        </p:attrNameLst>
                                      </p:cBhvr>
                                      <p:to>
                                        <p:strVal val="visible"/>
                                      </p:to>
                                    </p:set>
                                    <p:animEffect transition="in" filter="wipe(left)">
                                      <p:cBhvr>
                                        <p:cTn id="34" dur="3000"/>
                                        <p:tgtEl>
                                          <p:spTgt spid="62055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20559"/>
                                        </p:tgtEl>
                                        <p:attrNameLst>
                                          <p:attrName>style.visibility</p:attrName>
                                        </p:attrNameLst>
                                      </p:cBhvr>
                                      <p:to>
                                        <p:strVal val="visible"/>
                                      </p:to>
                                    </p:set>
                                    <p:animEffect transition="in" filter="dissolve">
                                      <p:cBhvr>
                                        <p:cTn id="39" dur="2000"/>
                                        <p:tgtEl>
                                          <p:spTgt spid="62055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20560"/>
                                        </p:tgtEl>
                                        <p:attrNameLst>
                                          <p:attrName>style.visibility</p:attrName>
                                        </p:attrNameLst>
                                      </p:cBhvr>
                                      <p:to>
                                        <p:strVal val="visible"/>
                                      </p:to>
                                    </p:set>
                                    <p:animEffect transition="in" filter="dissolve">
                                      <p:cBhvr>
                                        <p:cTn id="44" dur="2000"/>
                                        <p:tgtEl>
                                          <p:spTgt spid="62056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56" grpId="0" animBg="1"/>
      <p:bldP spid="620557" grpId="0" animBg="1"/>
      <p:bldP spid="620558" grpId="0"/>
      <p:bldP spid="620559" grpId="0" animBg="1"/>
      <p:bldP spid="620560" grpId="0" animBg="1"/>
      <p:bldP spid="620563" grpId="0"/>
      <p:bldP spid="62056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3782" y="4913724"/>
            <a:ext cx="11001127" cy="1234816"/>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itle 1"/>
          <p:cNvSpPr txBox="1">
            <a:spLocks/>
          </p:cNvSpPr>
          <p:nvPr/>
        </p:nvSpPr>
        <p:spPr>
          <a:xfrm>
            <a:off x="1391019" y="602181"/>
            <a:ext cx="9426653" cy="9640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6000" dirty="0">
                <a:solidFill>
                  <a:srgbClr val="002060"/>
                </a:solidFill>
              </a:rPr>
              <a:t>Trauma and Development </a:t>
            </a:r>
          </a:p>
        </p:txBody>
      </p:sp>
      <p:sp>
        <p:nvSpPr>
          <p:cNvPr id="4" name="TextBox 3"/>
          <p:cNvSpPr txBox="1"/>
          <p:nvPr/>
        </p:nvSpPr>
        <p:spPr>
          <a:xfrm>
            <a:off x="1166586" y="1822424"/>
            <a:ext cx="10625164" cy="3231654"/>
          </a:xfrm>
          <a:prstGeom prst="rect">
            <a:avLst/>
          </a:prstGeom>
          <a:noFill/>
        </p:spPr>
        <p:txBody>
          <a:bodyPr wrap="square" rtlCol="0">
            <a:spAutoFit/>
          </a:bodyPr>
          <a:lstStyle/>
          <a:p>
            <a:pPr marL="285744" indent="-285744">
              <a:buClr>
                <a:schemeClr val="accent4"/>
              </a:buClr>
              <a:buFont typeface="Arial" panose="020B0604020202020204" pitchFamily="34" charset="0"/>
              <a:buChar char="•"/>
            </a:pPr>
            <a:r>
              <a:rPr lang="en-US" sz="3600" dirty="0">
                <a:solidFill>
                  <a:srgbClr val="002060"/>
                </a:solidFill>
              </a:rPr>
              <a:t>How trauma is experienced is dependent on </a:t>
            </a:r>
            <a:r>
              <a:rPr lang="en-US" sz="3600" b="1" dirty="0">
                <a:solidFill>
                  <a:schemeClr val="accent2">
                    <a:lumMod val="50000"/>
                  </a:schemeClr>
                </a:solidFill>
              </a:rPr>
              <a:t>developmental</a:t>
            </a:r>
            <a:r>
              <a:rPr lang="en-US" sz="3600" dirty="0">
                <a:solidFill>
                  <a:srgbClr val="002060"/>
                </a:solidFill>
              </a:rPr>
              <a:t> and </a:t>
            </a:r>
            <a:r>
              <a:rPr lang="en-US" sz="3600" b="1" dirty="0">
                <a:solidFill>
                  <a:schemeClr val="accent2">
                    <a:lumMod val="50000"/>
                  </a:schemeClr>
                </a:solidFill>
              </a:rPr>
              <a:t>life stages</a:t>
            </a:r>
            <a:r>
              <a:rPr lang="en-US" sz="3600" dirty="0">
                <a:solidFill>
                  <a:srgbClr val="002060"/>
                </a:solidFill>
              </a:rPr>
              <a:t>. </a:t>
            </a:r>
          </a:p>
          <a:p>
            <a:pPr marL="285744" indent="-285744">
              <a:buClr>
                <a:schemeClr val="accent4"/>
              </a:buClr>
              <a:buFont typeface="Arial" panose="020B0604020202020204" pitchFamily="34" charset="0"/>
              <a:buChar char="•"/>
            </a:pPr>
            <a:endParaRPr lang="en-US" sz="2800" dirty="0">
              <a:solidFill>
                <a:srgbClr val="002060"/>
              </a:solidFill>
            </a:endParaRPr>
          </a:p>
          <a:p>
            <a:pPr marL="285744" indent="-285744">
              <a:buClr>
                <a:schemeClr val="accent4"/>
              </a:buClr>
              <a:buFont typeface="Arial" panose="020B0604020202020204" pitchFamily="34" charset="0"/>
              <a:buChar char="•"/>
            </a:pPr>
            <a:r>
              <a:rPr lang="en-US" sz="3600" b="1" dirty="0">
                <a:solidFill>
                  <a:schemeClr val="accent2">
                    <a:lumMod val="50000"/>
                  </a:schemeClr>
                </a:solidFill>
              </a:rPr>
              <a:t>Change</a:t>
            </a:r>
            <a:r>
              <a:rPr lang="en-US" sz="3600" b="1" dirty="0">
                <a:solidFill>
                  <a:srgbClr val="002060"/>
                </a:solidFill>
              </a:rPr>
              <a:t> </a:t>
            </a:r>
            <a:r>
              <a:rPr lang="en-US" sz="3600" dirty="0">
                <a:solidFill>
                  <a:srgbClr val="002060"/>
                </a:solidFill>
              </a:rPr>
              <a:t>can often result in the re-emergence of symptoms.</a:t>
            </a:r>
          </a:p>
          <a:p>
            <a:endParaRPr lang="en-US" sz="3200" b="1" dirty="0">
              <a:solidFill>
                <a:srgbClr val="92D050"/>
              </a:solidFill>
            </a:endParaRPr>
          </a:p>
        </p:txBody>
      </p:sp>
      <p:sp>
        <p:nvSpPr>
          <p:cNvPr id="5" name="Rectangle 4"/>
          <p:cNvSpPr/>
          <p:nvPr/>
        </p:nvSpPr>
        <p:spPr>
          <a:xfrm>
            <a:off x="603780" y="5177190"/>
            <a:ext cx="10634339" cy="707886"/>
          </a:xfrm>
          <a:prstGeom prst="rect">
            <a:avLst/>
          </a:prstGeom>
          <a:ln>
            <a:noFill/>
          </a:ln>
        </p:spPr>
        <p:txBody>
          <a:bodyPr wrap="square">
            <a:spAutoFit/>
          </a:bodyPr>
          <a:lstStyle/>
          <a:p>
            <a:pPr lvl="1" algn="ctr"/>
            <a:r>
              <a:rPr lang="en-US" sz="4000" b="1" dirty="0">
                <a:solidFill>
                  <a:srgbClr val="002060"/>
                </a:solidFill>
              </a:rPr>
              <a:t>Early Childhood </a:t>
            </a:r>
            <a:r>
              <a:rPr lang="en-US" sz="4000" b="1" dirty="0">
                <a:solidFill>
                  <a:schemeClr val="accent4"/>
                </a:solidFill>
                <a:sym typeface="Wingdings" panose="05000000000000000000" pitchFamily="2" charset="2"/>
              </a:rPr>
              <a:t></a:t>
            </a:r>
            <a:r>
              <a:rPr lang="en-US" sz="4000" b="1" dirty="0">
                <a:solidFill>
                  <a:srgbClr val="002060"/>
                </a:solidFill>
                <a:sym typeface="Wingdings" panose="05000000000000000000" pitchFamily="2" charset="2"/>
              </a:rPr>
              <a:t> A</a:t>
            </a:r>
            <a:r>
              <a:rPr lang="en-US" sz="4000" b="1" dirty="0">
                <a:solidFill>
                  <a:srgbClr val="002060"/>
                </a:solidFill>
              </a:rPr>
              <a:t>dolescence </a:t>
            </a:r>
            <a:r>
              <a:rPr lang="en-US" sz="4000" b="1" dirty="0">
                <a:solidFill>
                  <a:schemeClr val="accent4"/>
                </a:solidFill>
                <a:sym typeface="Wingdings" panose="05000000000000000000" pitchFamily="2" charset="2"/>
              </a:rPr>
              <a:t></a:t>
            </a:r>
            <a:r>
              <a:rPr lang="en-US" sz="4000" b="1" dirty="0">
                <a:solidFill>
                  <a:srgbClr val="002060"/>
                </a:solidFill>
                <a:sym typeface="Wingdings" panose="05000000000000000000" pitchFamily="2" charset="2"/>
              </a:rPr>
              <a:t> A</a:t>
            </a:r>
            <a:r>
              <a:rPr lang="en-US" sz="4000" b="1" dirty="0">
                <a:solidFill>
                  <a:srgbClr val="002060"/>
                </a:solidFill>
              </a:rPr>
              <a:t>dulthood </a:t>
            </a:r>
          </a:p>
        </p:txBody>
      </p:sp>
    </p:spTree>
    <p:extLst>
      <p:ext uri="{BB962C8B-B14F-4D97-AF65-F5344CB8AC3E}">
        <p14:creationId xmlns:p14="http://schemas.microsoft.com/office/powerpoint/2010/main" val="467171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2901" y="1458066"/>
            <a:ext cx="5303519" cy="4880679"/>
          </a:xfrm>
          <a:prstGeom prst="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578782" y="1458066"/>
            <a:ext cx="5303519" cy="4880679"/>
          </a:xfrm>
          <a:prstGeom prst="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299391" y="281275"/>
            <a:ext cx="11713028" cy="1227591"/>
          </a:xfrm>
        </p:spPr>
        <p:txBody>
          <a:bodyPr>
            <a:normAutofit/>
          </a:bodyPr>
          <a:lstStyle/>
          <a:p>
            <a:pPr algn="ctr"/>
            <a:r>
              <a:rPr lang="en-US" sz="4800" dirty="0"/>
              <a:t>Trauma’s Impact on Young Children </a:t>
            </a:r>
          </a:p>
        </p:txBody>
      </p:sp>
      <p:sp>
        <p:nvSpPr>
          <p:cNvPr id="3" name="Content Placeholder 2"/>
          <p:cNvSpPr>
            <a:spLocks noGrp="1"/>
          </p:cNvSpPr>
          <p:nvPr>
            <p:ph sz="quarter" idx="1"/>
          </p:nvPr>
        </p:nvSpPr>
        <p:spPr>
          <a:xfrm>
            <a:off x="691448" y="1741901"/>
            <a:ext cx="5078185" cy="4596843"/>
          </a:xfrm>
        </p:spPr>
        <p:txBody>
          <a:bodyPr>
            <a:normAutofit/>
          </a:bodyPr>
          <a:lstStyle/>
          <a:p>
            <a:r>
              <a:rPr lang="en-US" sz="2800" dirty="0"/>
              <a:t>Delayed </a:t>
            </a:r>
            <a:r>
              <a:rPr lang="en-US" sz="2800" b="1" dirty="0">
                <a:solidFill>
                  <a:schemeClr val="accent2">
                    <a:lumMod val="50000"/>
                  </a:schemeClr>
                </a:solidFill>
              </a:rPr>
              <a:t>verbal</a:t>
            </a:r>
            <a:r>
              <a:rPr lang="en-US" sz="2800" dirty="0">
                <a:solidFill>
                  <a:srgbClr val="00B050"/>
                </a:solidFill>
              </a:rPr>
              <a:t> </a:t>
            </a:r>
            <a:r>
              <a:rPr lang="en-US" sz="2800" dirty="0"/>
              <a:t>skills</a:t>
            </a:r>
          </a:p>
          <a:p>
            <a:r>
              <a:rPr lang="en-US" sz="2800" b="1" dirty="0">
                <a:solidFill>
                  <a:schemeClr val="accent2">
                    <a:lumMod val="50000"/>
                  </a:schemeClr>
                </a:solidFill>
              </a:rPr>
              <a:t>Memory</a:t>
            </a:r>
            <a:r>
              <a:rPr lang="en-US" sz="2800" dirty="0"/>
              <a:t> problems</a:t>
            </a:r>
          </a:p>
          <a:p>
            <a:r>
              <a:rPr lang="en-US" sz="2800" dirty="0"/>
              <a:t>Developmental </a:t>
            </a:r>
            <a:r>
              <a:rPr lang="en-US" sz="2800" b="1" dirty="0">
                <a:solidFill>
                  <a:schemeClr val="accent2">
                    <a:lumMod val="50000"/>
                  </a:schemeClr>
                </a:solidFill>
              </a:rPr>
              <a:t>regression</a:t>
            </a:r>
            <a:r>
              <a:rPr lang="en-US" sz="2800" dirty="0"/>
              <a:t> </a:t>
            </a:r>
          </a:p>
          <a:p>
            <a:r>
              <a:rPr lang="en-US" sz="2800" b="1" dirty="0">
                <a:solidFill>
                  <a:schemeClr val="accent2">
                    <a:lumMod val="50000"/>
                  </a:schemeClr>
                </a:solidFill>
              </a:rPr>
              <a:t>Aggression</a:t>
            </a:r>
          </a:p>
          <a:p>
            <a:r>
              <a:rPr lang="en-US" sz="2800" dirty="0"/>
              <a:t>Excessive</a:t>
            </a:r>
            <a:r>
              <a:rPr lang="en-US" sz="2800" b="1" dirty="0"/>
              <a:t> </a:t>
            </a:r>
            <a:r>
              <a:rPr lang="en-US" sz="2800" b="1" dirty="0">
                <a:solidFill>
                  <a:schemeClr val="accent2">
                    <a:lumMod val="50000"/>
                  </a:schemeClr>
                </a:solidFill>
              </a:rPr>
              <a:t>crying</a:t>
            </a:r>
            <a:r>
              <a:rPr lang="en-US" sz="2800" b="1" dirty="0"/>
              <a:t> </a:t>
            </a:r>
            <a:r>
              <a:rPr lang="en-US" sz="2800" dirty="0"/>
              <a:t>or screaming</a:t>
            </a:r>
          </a:p>
          <a:p>
            <a:r>
              <a:rPr lang="en-US" sz="2800" dirty="0"/>
              <a:t>Problems with </a:t>
            </a:r>
            <a:r>
              <a:rPr lang="en-US" sz="2800" b="1" dirty="0">
                <a:solidFill>
                  <a:schemeClr val="accent2">
                    <a:lumMod val="50000"/>
                  </a:schemeClr>
                </a:solidFill>
              </a:rPr>
              <a:t>focus</a:t>
            </a:r>
            <a:r>
              <a:rPr lang="en-US" sz="2800" dirty="0"/>
              <a:t>/learning</a:t>
            </a:r>
          </a:p>
          <a:p>
            <a:r>
              <a:rPr lang="en-US" sz="2800" dirty="0"/>
              <a:t>Issues with</a:t>
            </a:r>
            <a:r>
              <a:rPr lang="en-US" sz="2800" dirty="0">
                <a:solidFill>
                  <a:srgbClr val="00B050"/>
                </a:solidFill>
              </a:rPr>
              <a:t> </a:t>
            </a:r>
            <a:r>
              <a:rPr lang="en-US" sz="2800" b="1" dirty="0">
                <a:solidFill>
                  <a:schemeClr val="accent2">
                    <a:lumMod val="50000"/>
                  </a:schemeClr>
                </a:solidFill>
              </a:rPr>
              <a:t>eating</a:t>
            </a:r>
            <a:r>
              <a:rPr lang="en-US" sz="2800" b="1" dirty="0">
                <a:solidFill>
                  <a:srgbClr val="00B050"/>
                </a:solidFill>
              </a:rPr>
              <a:t> </a:t>
            </a:r>
            <a:r>
              <a:rPr lang="en-US" sz="2800" dirty="0"/>
              <a:t>and digestion</a:t>
            </a:r>
            <a:endParaRPr lang="en-US" sz="2800" dirty="0">
              <a:latin typeface="Comic Sans MS" pitchFamily="66" charset="0"/>
            </a:endParaRPr>
          </a:p>
          <a:p>
            <a:endParaRPr lang="en-US" dirty="0"/>
          </a:p>
        </p:txBody>
      </p:sp>
      <p:sp>
        <p:nvSpPr>
          <p:cNvPr id="8" name="Content Placeholder 2"/>
          <p:cNvSpPr txBox="1">
            <a:spLocks/>
          </p:cNvSpPr>
          <p:nvPr/>
        </p:nvSpPr>
        <p:spPr>
          <a:xfrm>
            <a:off x="6402294" y="1722609"/>
            <a:ext cx="5064729" cy="4473556"/>
          </a:xfrm>
          <a:prstGeom prst="rect">
            <a:avLst/>
          </a:prstGeom>
        </p:spPr>
        <p:txBody>
          <a:bodyPr vert="horz" lIns="91440" tIns="45720" rIns="91440" bIns="45720" rtlCol="0">
            <a:normAutofit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Clr>
                <a:schemeClr val="accent4"/>
              </a:buClr>
            </a:pPr>
            <a:r>
              <a:rPr lang="en-US" sz="2800" dirty="0">
                <a:solidFill>
                  <a:srgbClr val="002060"/>
                </a:solidFill>
              </a:rPr>
              <a:t>Bad </a:t>
            </a:r>
            <a:r>
              <a:rPr lang="en-US" sz="2800" b="1" dirty="0">
                <a:solidFill>
                  <a:schemeClr val="accent2">
                    <a:lumMod val="50000"/>
                  </a:schemeClr>
                </a:solidFill>
              </a:rPr>
              <a:t>temper</a:t>
            </a:r>
            <a:r>
              <a:rPr lang="en-US" sz="2800" dirty="0">
                <a:solidFill>
                  <a:srgbClr val="002060"/>
                </a:solidFill>
              </a:rPr>
              <a:t>, sadness, anxiety</a:t>
            </a:r>
          </a:p>
          <a:p>
            <a:pPr>
              <a:buClr>
                <a:schemeClr val="accent4"/>
              </a:buClr>
            </a:pPr>
            <a:r>
              <a:rPr lang="en-US" sz="2800" b="1" dirty="0">
                <a:solidFill>
                  <a:schemeClr val="accent2">
                    <a:lumMod val="50000"/>
                  </a:schemeClr>
                </a:solidFill>
              </a:rPr>
              <a:t>Nightmares</a:t>
            </a:r>
            <a:r>
              <a:rPr lang="en-US" sz="2800" dirty="0">
                <a:solidFill>
                  <a:srgbClr val="002060"/>
                </a:solidFill>
              </a:rPr>
              <a:t>/sleep difficulties</a:t>
            </a:r>
          </a:p>
          <a:p>
            <a:pPr>
              <a:buClr>
                <a:schemeClr val="accent4"/>
              </a:buClr>
            </a:pPr>
            <a:r>
              <a:rPr lang="en-US" sz="2800" dirty="0">
                <a:solidFill>
                  <a:srgbClr val="002060"/>
                </a:solidFill>
              </a:rPr>
              <a:t>Need to </a:t>
            </a:r>
            <a:r>
              <a:rPr lang="en-US" sz="2800" b="1" dirty="0">
                <a:solidFill>
                  <a:schemeClr val="accent2">
                    <a:lumMod val="50000"/>
                  </a:schemeClr>
                </a:solidFill>
              </a:rPr>
              <a:t>act out </a:t>
            </a:r>
            <a:r>
              <a:rPr lang="en-US" sz="2800" dirty="0">
                <a:solidFill>
                  <a:srgbClr val="002060"/>
                </a:solidFill>
              </a:rPr>
              <a:t>the traumatic event</a:t>
            </a:r>
          </a:p>
          <a:p>
            <a:pPr>
              <a:buClr>
                <a:schemeClr val="accent4"/>
              </a:buClr>
            </a:pPr>
            <a:r>
              <a:rPr lang="en-US" sz="2800" dirty="0">
                <a:solidFill>
                  <a:srgbClr val="002060"/>
                </a:solidFill>
              </a:rPr>
              <a:t>Exaggerated </a:t>
            </a:r>
            <a:r>
              <a:rPr lang="en-US" sz="2800" b="1" dirty="0">
                <a:solidFill>
                  <a:schemeClr val="accent2">
                    <a:lumMod val="50000"/>
                  </a:schemeClr>
                </a:solidFill>
              </a:rPr>
              <a:t>startle</a:t>
            </a:r>
            <a:r>
              <a:rPr lang="en-US" sz="2800" dirty="0">
                <a:solidFill>
                  <a:srgbClr val="002060"/>
                </a:solidFill>
              </a:rPr>
              <a:t> response</a:t>
            </a:r>
          </a:p>
          <a:p>
            <a:pPr>
              <a:buClr>
                <a:schemeClr val="accent4"/>
              </a:buClr>
            </a:pPr>
            <a:r>
              <a:rPr lang="en-US" sz="2800" dirty="0">
                <a:solidFill>
                  <a:srgbClr val="002060"/>
                </a:solidFill>
              </a:rPr>
              <a:t>Difficulty</a:t>
            </a:r>
            <a:r>
              <a:rPr lang="en-US" sz="2800" b="1" dirty="0"/>
              <a:t> </a:t>
            </a:r>
            <a:r>
              <a:rPr lang="en-US" sz="2800" b="1" dirty="0">
                <a:solidFill>
                  <a:schemeClr val="accent2">
                    <a:lumMod val="50000"/>
                  </a:schemeClr>
                </a:solidFill>
              </a:rPr>
              <a:t>trusting</a:t>
            </a:r>
            <a:r>
              <a:rPr lang="en-US" sz="2800" b="1" dirty="0"/>
              <a:t> </a:t>
            </a:r>
            <a:r>
              <a:rPr lang="en-US" sz="2800" dirty="0">
                <a:solidFill>
                  <a:srgbClr val="002060"/>
                </a:solidFill>
              </a:rPr>
              <a:t>others</a:t>
            </a:r>
          </a:p>
          <a:p>
            <a:pPr>
              <a:buClr>
                <a:schemeClr val="accent4"/>
              </a:buClr>
            </a:pPr>
            <a:r>
              <a:rPr lang="en-US" sz="2800" dirty="0">
                <a:solidFill>
                  <a:srgbClr val="002060"/>
                </a:solidFill>
              </a:rPr>
              <a:t>Lack of self </a:t>
            </a:r>
            <a:r>
              <a:rPr lang="en-US" sz="2800" b="1" dirty="0">
                <a:solidFill>
                  <a:schemeClr val="accent2">
                    <a:lumMod val="50000"/>
                  </a:schemeClr>
                </a:solidFill>
              </a:rPr>
              <a:t>confidence</a:t>
            </a:r>
          </a:p>
          <a:p>
            <a:pPr>
              <a:buClr>
                <a:schemeClr val="accent4"/>
              </a:buClr>
            </a:pPr>
            <a:r>
              <a:rPr lang="en-US" sz="2800" b="1" dirty="0">
                <a:solidFill>
                  <a:schemeClr val="accent2">
                    <a:lumMod val="50000"/>
                  </a:schemeClr>
                </a:solidFill>
              </a:rPr>
              <a:t>Physical</a:t>
            </a:r>
            <a:r>
              <a:rPr lang="en-US" sz="2800" dirty="0">
                <a:solidFill>
                  <a:srgbClr val="002060"/>
                </a:solidFill>
              </a:rPr>
              <a:t> complaints</a:t>
            </a:r>
          </a:p>
          <a:p>
            <a:pPr>
              <a:buClr>
                <a:schemeClr val="accent4"/>
              </a:buClr>
            </a:pPr>
            <a:r>
              <a:rPr lang="en-US" sz="2800" dirty="0">
                <a:solidFill>
                  <a:srgbClr val="002060"/>
                </a:solidFill>
              </a:rPr>
              <a:t>Bed </a:t>
            </a:r>
            <a:r>
              <a:rPr lang="en-US" sz="2800" b="1" dirty="0">
                <a:solidFill>
                  <a:schemeClr val="accent2">
                    <a:lumMod val="50000"/>
                  </a:schemeClr>
                </a:solidFill>
              </a:rPr>
              <a:t>wetting</a:t>
            </a:r>
          </a:p>
          <a:p>
            <a:pPr>
              <a:buClr>
                <a:srgbClr val="92D050"/>
              </a:buClr>
            </a:pPr>
            <a:endParaRPr lang="en-US" dirty="0">
              <a:solidFill>
                <a:srgbClr val="92D050"/>
              </a:solidFill>
            </a:endParaRPr>
          </a:p>
          <a:p>
            <a:pPr>
              <a:buClr>
                <a:srgbClr val="92D050"/>
              </a:buClr>
            </a:pPr>
            <a:endParaRPr lang="en-US" dirty="0">
              <a:solidFill>
                <a:srgbClr val="92D050"/>
              </a:solidFill>
            </a:endParaRPr>
          </a:p>
        </p:txBody>
      </p:sp>
    </p:spTree>
    <p:extLst>
      <p:ext uri="{BB962C8B-B14F-4D97-AF65-F5344CB8AC3E}">
        <p14:creationId xmlns:p14="http://schemas.microsoft.com/office/powerpoint/2010/main" val="3520648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56357" y="1458066"/>
            <a:ext cx="5303519" cy="4880679"/>
          </a:xfrm>
          <a:prstGeom prst="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578782" y="1458066"/>
            <a:ext cx="5303519" cy="4880679"/>
          </a:xfrm>
          <a:prstGeom prst="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723900" y="1635320"/>
            <a:ext cx="5106488" cy="4713517"/>
          </a:xfrm>
        </p:spPr>
        <p:txBody>
          <a:bodyPr>
            <a:normAutofit/>
          </a:bodyPr>
          <a:lstStyle/>
          <a:p>
            <a:r>
              <a:rPr lang="en-US" sz="2800" b="1" dirty="0">
                <a:solidFill>
                  <a:schemeClr val="accent2">
                    <a:lumMod val="50000"/>
                  </a:schemeClr>
                </a:solidFill>
              </a:rPr>
              <a:t>Fear</a:t>
            </a:r>
            <a:r>
              <a:rPr lang="en-US" sz="2800" b="1" dirty="0">
                <a:solidFill>
                  <a:srgbClr val="92D050"/>
                </a:solidFill>
              </a:rPr>
              <a:t> </a:t>
            </a:r>
            <a:r>
              <a:rPr lang="en-US" sz="2800" dirty="0"/>
              <a:t>about safety</a:t>
            </a:r>
          </a:p>
          <a:p>
            <a:r>
              <a:rPr lang="en-US" sz="2800" dirty="0"/>
              <a:t>Sudden </a:t>
            </a:r>
            <a:r>
              <a:rPr lang="en-US" sz="2800" b="1" dirty="0">
                <a:solidFill>
                  <a:schemeClr val="accent2">
                    <a:lumMod val="50000"/>
                  </a:schemeClr>
                </a:solidFill>
              </a:rPr>
              <a:t>changes</a:t>
            </a:r>
            <a:r>
              <a:rPr lang="en-US" sz="2800" dirty="0"/>
              <a:t> in behavior</a:t>
            </a:r>
          </a:p>
          <a:p>
            <a:r>
              <a:rPr lang="en-US" sz="2800" dirty="0"/>
              <a:t>Difficulty</a:t>
            </a:r>
            <a:r>
              <a:rPr lang="en-US" sz="2800" dirty="0">
                <a:solidFill>
                  <a:srgbClr val="00B050"/>
                </a:solidFill>
              </a:rPr>
              <a:t> </a:t>
            </a:r>
            <a:r>
              <a:rPr lang="en-US" sz="2800" b="1" dirty="0">
                <a:solidFill>
                  <a:schemeClr val="accent2">
                    <a:lumMod val="50000"/>
                  </a:schemeClr>
                </a:solidFill>
              </a:rPr>
              <a:t>trusting</a:t>
            </a:r>
            <a:r>
              <a:rPr lang="en-US" sz="2800" dirty="0">
                <a:solidFill>
                  <a:srgbClr val="00B050"/>
                </a:solidFill>
              </a:rPr>
              <a:t> </a:t>
            </a:r>
            <a:r>
              <a:rPr lang="en-US" sz="2800" dirty="0"/>
              <a:t>others</a:t>
            </a:r>
          </a:p>
          <a:p>
            <a:r>
              <a:rPr lang="en-US" sz="2800" dirty="0"/>
              <a:t>Emotional </a:t>
            </a:r>
            <a:r>
              <a:rPr lang="en-US" sz="2800" b="1" dirty="0">
                <a:solidFill>
                  <a:schemeClr val="accent2">
                    <a:lumMod val="50000"/>
                  </a:schemeClr>
                </a:solidFill>
              </a:rPr>
              <a:t>numbing</a:t>
            </a:r>
          </a:p>
          <a:p>
            <a:r>
              <a:rPr lang="en-US" sz="2800" dirty="0"/>
              <a:t>Repeated thoughts and comments about </a:t>
            </a:r>
            <a:r>
              <a:rPr lang="en-US" sz="2800" b="1" dirty="0">
                <a:solidFill>
                  <a:schemeClr val="accent2">
                    <a:lumMod val="50000"/>
                  </a:schemeClr>
                </a:solidFill>
              </a:rPr>
              <a:t>death or dying </a:t>
            </a:r>
            <a:r>
              <a:rPr lang="en-US" sz="2800" dirty="0"/>
              <a:t>(violent or suicidal thoughts, writing, art, or internet searches)</a:t>
            </a:r>
          </a:p>
          <a:p>
            <a:endParaRPr lang="en-US" sz="2800" dirty="0"/>
          </a:p>
        </p:txBody>
      </p:sp>
      <p:sp>
        <p:nvSpPr>
          <p:cNvPr id="5" name="Title 1"/>
          <p:cNvSpPr txBox="1">
            <a:spLocks/>
          </p:cNvSpPr>
          <p:nvPr/>
        </p:nvSpPr>
        <p:spPr>
          <a:xfrm>
            <a:off x="324725" y="394586"/>
            <a:ext cx="11713028" cy="1227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4800" dirty="0">
                <a:solidFill>
                  <a:srgbClr val="002060"/>
                </a:solidFill>
              </a:rPr>
              <a:t>Trauma’s Impact on Adolescents </a:t>
            </a:r>
          </a:p>
        </p:txBody>
      </p:sp>
      <p:sp>
        <p:nvSpPr>
          <p:cNvPr id="7" name="Content Placeholder 2"/>
          <p:cNvSpPr txBox="1">
            <a:spLocks/>
          </p:cNvSpPr>
          <p:nvPr/>
        </p:nvSpPr>
        <p:spPr>
          <a:xfrm>
            <a:off x="6388102" y="1635321"/>
            <a:ext cx="5171773" cy="4536881"/>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Clr>
                <a:schemeClr val="accent4"/>
              </a:buClr>
            </a:pPr>
            <a:r>
              <a:rPr lang="en-US" sz="2800" dirty="0">
                <a:solidFill>
                  <a:srgbClr val="002060"/>
                </a:solidFill>
              </a:rPr>
              <a:t>Increased difficulty with </a:t>
            </a:r>
            <a:r>
              <a:rPr lang="en-US" sz="2800" b="1" dirty="0">
                <a:solidFill>
                  <a:schemeClr val="accent2">
                    <a:lumMod val="50000"/>
                  </a:schemeClr>
                </a:solidFill>
              </a:rPr>
              <a:t>authority</a:t>
            </a:r>
          </a:p>
          <a:p>
            <a:pPr>
              <a:buClr>
                <a:schemeClr val="accent4"/>
              </a:buClr>
            </a:pPr>
            <a:r>
              <a:rPr lang="en-US" sz="2800" b="1" dirty="0">
                <a:solidFill>
                  <a:schemeClr val="accent2">
                    <a:lumMod val="50000"/>
                  </a:schemeClr>
                </a:solidFill>
              </a:rPr>
              <a:t>Sleep</a:t>
            </a:r>
            <a:r>
              <a:rPr lang="en-US" sz="2800" dirty="0">
                <a:solidFill>
                  <a:srgbClr val="002060"/>
                </a:solidFill>
              </a:rPr>
              <a:t> difficulties </a:t>
            </a:r>
          </a:p>
          <a:p>
            <a:pPr>
              <a:buClr>
                <a:schemeClr val="accent4"/>
              </a:buClr>
            </a:pPr>
            <a:r>
              <a:rPr lang="en-US" sz="2800" dirty="0">
                <a:solidFill>
                  <a:srgbClr val="002060"/>
                </a:solidFill>
              </a:rPr>
              <a:t>Exaggerated</a:t>
            </a:r>
            <a:r>
              <a:rPr lang="en-US" sz="2800" b="1" dirty="0"/>
              <a:t> </a:t>
            </a:r>
            <a:r>
              <a:rPr lang="en-US" sz="2800" b="1" dirty="0">
                <a:solidFill>
                  <a:schemeClr val="accent2">
                    <a:lumMod val="50000"/>
                  </a:schemeClr>
                </a:solidFill>
              </a:rPr>
              <a:t>startle</a:t>
            </a:r>
            <a:r>
              <a:rPr lang="en-US" sz="2800" b="1" dirty="0"/>
              <a:t> </a:t>
            </a:r>
            <a:r>
              <a:rPr lang="en-US" sz="2800" dirty="0">
                <a:solidFill>
                  <a:srgbClr val="002060"/>
                </a:solidFill>
              </a:rPr>
              <a:t>response</a:t>
            </a:r>
          </a:p>
          <a:p>
            <a:pPr>
              <a:buClr>
                <a:schemeClr val="accent4"/>
              </a:buClr>
            </a:pPr>
            <a:r>
              <a:rPr lang="en-US" sz="2800" b="1" dirty="0">
                <a:solidFill>
                  <a:schemeClr val="accent2">
                    <a:lumMod val="50000"/>
                  </a:schemeClr>
                </a:solidFill>
              </a:rPr>
              <a:t>Avoidance</a:t>
            </a:r>
            <a:r>
              <a:rPr lang="en-US" sz="2800" b="1" dirty="0">
                <a:solidFill>
                  <a:srgbClr val="92D050"/>
                </a:solidFill>
              </a:rPr>
              <a:t> </a:t>
            </a:r>
            <a:r>
              <a:rPr lang="en-US" sz="2800" dirty="0">
                <a:solidFill>
                  <a:srgbClr val="002060"/>
                </a:solidFill>
              </a:rPr>
              <a:t>behaviors </a:t>
            </a:r>
          </a:p>
          <a:p>
            <a:pPr>
              <a:buClr>
                <a:schemeClr val="accent4"/>
              </a:buClr>
            </a:pPr>
            <a:r>
              <a:rPr lang="en-US" sz="2800" dirty="0">
                <a:solidFill>
                  <a:srgbClr val="002060"/>
                </a:solidFill>
              </a:rPr>
              <a:t>Re-experiencing the trauma through </a:t>
            </a:r>
            <a:r>
              <a:rPr lang="en-US" sz="2800" b="1" dirty="0">
                <a:solidFill>
                  <a:schemeClr val="accent2">
                    <a:lumMod val="50000"/>
                  </a:schemeClr>
                </a:solidFill>
              </a:rPr>
              <a:t>nightmares</a:t>
            </a:r>
            <a:r>
              <a:rPr lang="en-US" sz="2800" dirty="0">
                <a:solidFill>
                  <a:srgbClr val="002060"/>
                </a:solidFill>
              </a:rPr>
              <a:t> or memories</a:t>
            </a:r>
          </a:p>
          <a:p>
            <a:pPr>
              <a:buClr>
                <a:srgbClr val="92D050"/>
              </a:buClr>
            </a:pPr>
            <a:endParaRPr lang="en-US" sz="2800" dirty="0">
              <a:solidFill>
                <a:srgbClr val="002060"/>
              </a:solidFill>
            </a:endParaRPr>
          </a:p>
        </p:txBody>
      </p:sp>
    </p:spTree>
    <p:extLst>
      <p:ext uri="{BB962C8B-B14F-4D97-AF65-F5344CB8AC3E}">
        <p14:creationId xmlns:p14="http://schemas.microsoft.com/office/powerpoint/2010/main" val="2176035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56357" y="1458066"/>
            <a:ext cx="5303519" cy="4880679"/>
          </a:xfrm>
          <a:prstGeom prst="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578782" y="1458066"/>
            <a:ext cx="5303519" cy="4880679"/>
          </a:xfrm>
          <a:prstGeom prst="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1"/>
          <p:cNvSpPr txBox="1">
            <a:spLocks/>
          </p:cNvSpPr>
          <p:nvPr/>
        </p:nvSpPr>
        <p:spPr>
          <a:xfrm>
            <a:off x="324725" y="394586"/>
            <a:ext cx="11713028" cy="1227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4800" dirty="0">
                <a:solidFill>
                  <a:srgbClr val="002060"/>
                </a:solidFill>
              </a:rPr>
              <a:t>Trauma’s Impact on Adults </a:t>
            </a:r>
          </a:p>
        </p:txBody>
      </p:sp>
      <p:sp>
        <p:nvSpPr>
          <p:cNvPr id="9" name="TextBox 8">
            <a:extLst>
              <a:ext uri="{FF2B5EF4-FFF2-40B4-BE49-F238E27FC236}">
                <a16:creationId xmlns:a16="http://schemas.microsoft.com/office/drawing/2014/main" id="{1556E527-C38F-47A6-A076-78B56B9E02AE}"/>
              </a:ext>
            </a:extLst>
          </p:cNvPr>
          <p:cNvSpPr txBox="1"/>
          <p:nvPr/>
        </p:nvSpPr>
        <p:spPr>
          <a:xfrm>
            <a:off x="813141" y="2621131"/>
            <a:ext cx="4965337" cy="2554545"/>
          </a:xfrm>
          <a:prstGeom prst="rect">
            <a:avLst/>
          </a:prstGeom>
          <a:noFill/>
        </p:spPr>
        <p:txBody>
          <a:bodyPr wrap="square" rtlCol="0">
            <a:spAutoFit/>
          </a:bodyPr>
          <a:lstStyle/>
          <a:p>
            <a:r>
              <a:rPr lang="en-US" sz="3200" b="1" dirty="0">
                <a:solidFill>
                  <a:schemeClr val="accent4"/>
                </a:solidFill>
              </a:rPr>
              <a:t>Adults may not only experience new traumatic events, but also experience combined effects from childhood trauma.  </a:t>
            </a:r>
          </a:p>
        </p:txBody>
      </p:sp>
      <p:sp>
        <p:nvSpPr>
          <p:cNvPr id="10" name="Content Placeholder 2">
            <a:extLst>
              <a:ext uri="{FF2B5EF4-FFF2-40B4-BE49-F238E27FC236}">
                <a16:creationId xmlns:a16="http://schemas.microsoft.com/office/drawing/2014/main" id="{1F360982-D9B8-43D1-8A57-C2F9C6B7E1EA}"/>
              </a:ext>
            </a:extLst>
          </p:cNvPr>
          <p:cNvSpPr txBox="1">
            <a:spLocks/>
          </p:cNvSpPr>
          <p:nvPr/>
        </p:nvSpPr>
        <p:spPr>
          <a:xfrm>
            <a:off x="6256356" y="1669144"/>
            <a:ext cx="5389883" cy="4669601"/>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Clr>
                <a:schemeClr val="accent4"/>
              </a:buClr>
            </a:pPr>
            <a:r>
              <a:rPr lang="en-US" sz="2600" b="1" dirty="0">
                <a:solidFill>
                  <a:schemeClr val="accent2">
                    <a:lumMod val="50000"/>
                  </a:schemeClr>
                </a:solidFill>
              </a:rPr>
              <a:t>Depression</a:t>
            </a:r>
          </a:p>
          <a:p>
            <a:pPr>
              <a:buClr>
                <a:schemeClr val="accent4"/>
              </a:buClr>
            </a:pPr>
            <a:r>
              <a:rPr lang="en-US" sz="2600" dirty="0">
                <a:solidFill>
                  <a:srgbClr val="002060"/>
                </a:solidFill>
              </a:rPr>
              <a:t>Lack of </a:t>
            </a:r>
            <a:r>
              <a:rPr lang="en-US" sz="2600" b="1" dirty="0">
                <a:solidFill>
                  <a:schemeClr val="accent2">
                    <a:lumMod val="50000"/>
                  </a:schemeClr>
                </a:solidFill>
              </a:rPr>
              <a:t>trust</a:t>
            </a:r>
            <a:r>
              <a:rPr lang="en-US" sz="2600" b="1" dirty="0">
                <a:solidFill>
                  <a:srgbClr val="002060"/>
                </a:solidFill>
              </a:rPr>
              <a:t>,</a:t>
            </a:r>
            <a:r>
              <a:rPr lang="en-US" sz="2600" b="1" dirty="0">
                <a:solidFill>
                  <a:srgbClr val="C00000"/>
                </a:solidFill>
              </a:rPr>
              <a:t> </a:t>
            </a:r>
            <a:r>
              <a:rPr lang="en-US" sz="2600" dirty="0">
                <a:solidFill>
                  <a:srgbClr val="002060"/>
                </a:solidFill>
              </a:rPr>
              <a:t>especially in authority</a:t>
            </a:r>
          </a:p>
          <a:p>
            <a:pPr>
              <a:buClr>
                <a:schemeClr val="accent4"/>
              </a:buClr>
            </a:pPr>
            <a:r>
              <a:rPr lang="en-US" sz="2600" dirty="0">
                <a:solidFill>
                  <a:srgbClr val="002060"/>
                </a:solidFill>
              </a:rPr>
              <a:t>Poor </a:t>
            </a:r>
            <a:r>
              <a:rPr lang="en-US" sz="2600" b="1" dirty="0">
                <a:solidFill>
                  <a:schemeClr val="accent2">
                    <a:lumMod val="50000"/>
                  </a:schemeClr>
                </a:solidFill>
              </a:rPr>
              <a:t>relationships</a:t>
            </a:r>
          </a:p>
          <a:p>
            <a:pPr>
              <a:buClr>
                <a:schemeClr val="accent4"/>
              </a:buClr>
            </a:pPr>
            <a:r>
              <a:rPr lang="en-US" sz="2600" b="1" dirty="0">
                <a:solidFill>
                  <a:schemeClr val="accent2">
                    <a:lumMod val="50000"/>
                  </a:schemeClr>
                </a:solidFill>
              </a:rPr>
              <a:t>On-guard</a:t>
            </a:r>
            <a:r>
              <a:rPr lang="en-US" sz="2600" b="1" dirty="0">
                <a:solidFill>
                  <a:srgbClr val="C00000"/>
                </a:solidFill>
              </a:rPr>
              <a:t> </a:t>
            </a:r>
          </a:p>
          <a:p>
            <a:pPr>
              <a:buClr>
                <a:schemeClr val="accent4"/>
              </a:buClr>
            </a:pPr>
            <a:r>
              <a:rPr lang="en-US" sz="2600" b="1" dirty="0">
                <a:solidFill>
                  <a:schemeClr val="accent2">
                    <a:lumMod val="50000"/>
                  </a:schemeClr>
                </a:solidFill>
              </a:rPr>
              <a:t>Sluggish</a:t>
            </a:r>
            <a:r>
              <a:rPr lang="en-US" sz="2600" dirty="0">
                <a:solidFill>
                  <a:srgbClr val="002060"/>
                </a:solidFill>
              </a:rPr>
              <a:t> or numb </a:t>
            </a:r>
          </a:p>
          <a:p>
            <a:pPr>
              <a:buClr>
                <a:schemeClr val="accent4"/>
              </a:buClr>
            </a:pPr>
            <a:r>
              <a:rPr lang="en-US" sz="2600" b="1" dirty="0">
                <a:solidFill>
                  <a:schemeClr val="accent2">
                    <a:lumMod val="50000"/>
                  </a:schemeClr>
                </a:solidFill>
              </a:rPr>
              <a:t>Substance use</a:t>
            </a:r>
            <a:r>
              <a:rPr lang="en-US" sz="2600" dirty="0">
                <a:solidFill>
                  <a:srgbClr val="002060"/>
                </a:solidFill>
              </a:rPr>
              <a:t>/self-medicating</a:t>
            </a:r>
          </a:p>
          <a:p>
            <a:pPr>
              <a:buClr>
                <a:schemeClr val="accent4"/>
              </a:buClr>
            </a:pPr>
            <a:r>
              <a:rPr lang="en-US" sz="2600" dirty="0">
                <a:solidFill>
                  <a:srgbClr val="002060"/>
                </a:solidFill>
              </a:rPr>
              <a:t>Mental</a:t>
            </a:r>
            <a:r>
              <a:rPr lang="en-US" sz="2600" b="1" dirty="0">
                <a:solidFill>
                  <a:srgbClr val="C00000"/>
                </a:solidFill>
              </a:rPr>
              <a:t> </a:t>
            </a:r>
            <a:r>
              <a:rPr lang="en-US" sz="2600" b="1" dirty="0">
                <a:solidFill>
                  <a:schemeClr val="accent2">
                    <a:lumMod val="50000"/>
                  </a:schemeClr>
                </a:solidFill>
              </a:rPr>
              <a:t>illness</a:t>
            </a:r>
            <a:r>
              <a:rPr lang="en-US" sz="2600" b="1" dirty="0">
                <a:solidFill>
                  <a:srgbClr val="C00000"/>
                </a:solidFill>
              </a:rPr>
              <a:t> </a:t>
            </a:r>
            <a:r>
              <a:rPr lang="en-US" sz="2600" dirty="0">
                <a:solidFill>
                  <a:srgbClr val="002060"/>
                </a:solidFill>
              </a:rPr>
              <a:t>(ex: PTSD, depression, anxiety…)</a:t>
            </a:r>
          </a:p>
          <a:p>
            <a:pPr>
              <a:buClr>
                <a:schemeClr val="accent4"/>
              </a:buClr>
            </a:pPr>
            <a:r>
              <a:rPr lang="en-US" sz="2600" dirty="0">
                <a:solidFill>
                  <a:srgbClr val="002060"/>
                </a:solidFill>
              </a:rPr>
              <a:t>Mood</a:t>
            </a:r>
            <a:r>
              <a:rPr lang="en-US" sz="2600" b="1" dirty="0"/>
              <a:t> </a:t>
            </a:r>
            <a:r>
              <a:rPr lang="en-US" sz="2600" b="1" dirty="0">
                <a:solidFill>
                  <a:schemeClr val="accent2">
                    <a:lumMod val="50000"/>
                  </a:schemeClr>
                </a:solidFill>
              </a:rPr>
              <a:t>swings</a:t>
            </a:r>
            <a:r>
              <a:rPr lang="en-US" sz="2600" b="1" dirty="0">
                <a:solidFill>
                  <a:srgbClr val="C00000"/>
                </a:solidFill>
              </a:rPr>
              <a:t> </a:t>
            </a:r>
          </a:p>
        </p:txBody>
      </p:sp>
    </p:spTree>
    <p:extLst>
      <p:ext uri="{BB962C8B-B14F-4D97-AF65-F5344CB8AC3E}">
        <p14:creationId xmlns:p14="http://schemas.microsoft.com/office/powerpoint/2010/main" val="108943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05F35-03B4-400B-BF48-A3E44A12BC8F}"/>
              </a:ext>
            </a:extLst>
          </p:cNvPr>
          <p:cNvSpPr>
            <a:spLocks noGrp="1"/>
          </p:cNvSpPr>
          <p:nvPr>
            <p:ph idx="1"/>
          </p:nvPr>
        </p:nvSpPr>
        <p:spPr>
          <a:xfrm>
            <a:off x="-291549" y="2072640"/>
            <a:ext cx="10924430" cy="4434840"/>
          </a:xfrm>
        </p:spPr>
        <p:txBody>
          <a:bodyPr>
            <a:normAutofit/>
          </a:bodyPr>
          <a:lstStyle/>
          <a:p>
            <a:pPr marL="45719" indent="0">
              <a:buNone/>
            </a:pPr>
            <a:endParaRPr lang="en-US" baseline="30000" dirty="0">
              <a:solidFill>
                <a:srgbClr val="002060"/>
              </a:solidFill>
            </a:endParaRPr>
          </a:p>
          <a:p>
            <a:pPr marL="45719" indent="0">
              <a:buNone/>
            </a:pPr>
            <a:endParaRPr lang="en-US" baseline="30000" dirty="0">
              <a:solidFill>
                <a:srgbClr val="002060"/>
              </a:solidFill>
            </a:endParaRPr>
          </a:p>
          <a:p>
            <a:pPr marL="45719" indent="0">
              <a:buNone/>
            </a:pPr>
            <a:endParaRPr lang="en-US" baseline="30000" dirty="0">
              <a:solidFill>
                <a:srgbClr val="002060"/>
              </a:solidFill>
            </a:endParaRPr>
          </a:p>
          <a:p>
            <a:pPr marL="45719" indent="0">
              <a:buNone/>
            </a:pPr>
            <a:r>
              <a:rPr lang="en-US" sz="4800" dirty="0">
                <a:solidFill>
                  <a:schemeClr val="accent4">
                    <a:lumMod val="50000"/>
                  </a:schemeClr>
                </a:solidFill>
              </a:rPr>
              <a:t> 	</a:t>
            </a:r>
          </a:p>
        </p:txBody>
      </p:sp>
      <p:sp>
        <p:nvSpPr>
          <p:cNvPr id="4" name="Title 1">
            <a:extLst>
              <a:ext uri="{FF2B5EF4-FFF2-40B4-BE49-F238E27FC236}">
                <a16:creationId xmlns:a16="http://schemas.microsoft.com/office/drawing/2014/main" id="{74CA190F-A293-4187-BA45-41EEEE195FBD}"/>
              </a:ext>
            </a:extLst>
          </p:cNvPr>
          <p:cNvSpPr>
            <a:spLocks noGrp="1"/>
          </p:cNvSpPr>
          <p:nvPr>
            <p:ph type="title"/>
          </p:nvPr>
        </p:nvSpPr>
        <p:spPr>
          <a:xfrm>
            <a:off x="313153" y="350520"/>
            <a:ext cx="11624153" cy="1356360"/>
          </a:xfrm>
        </p:spPr>
        <p:txBody>
          <a:bodyPr>
            <a:normAutofit/>
          </a:bodyPr>
          <a:lstStyle/>
          <a:p>
            <a:pPr algn="ctr"/>
            <a:r>
              <a:rPr lang="en-US" sz="6600" dirty="0"/>
              <a:t>Applying the Lens of Trauma</a:t>
            </a:r>
          </a:p>
        </p:txBody>
      </p:sp>
      <p:pic>
        <p:nvPicPr>
          <p:cNvPr id="6" name="Picture 5" descr="A close up of a logo&#10;&#10;Description generated with very high confidence">
            <a:extLst>
              <a:ext uri="{FF2B5EF4-FFF2-40B4-BE49-F238E27FC236}">
                <a16:creationId xmlns:a16="http://schemas.microsoft.com/office/drawing/2014/main" id="{E6A21B17-ABE1-4F8A-822D-0498099B5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899" y="1721548"/>
            <a:ext cx="4436203" cy="4436203"/>
          </a:xfrm>
          <a:prstGeom prst="rect">
            <a:avLst/>
          </a:prstGeom>
        </p:spPr>
      </p:pic>
    </p:spTree>
    <p:extLst>
      <p:ext uri="{BB962C8B-B14F-4D97-AF65-F5344CB8AC3E}">
        <p14:creationId xmlns:p14="http://schemas.microsoft.com/office/powerpoint/2010/main" val="1358870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245981"/>
            <a:ext cx="11150600" cy="1430420"/>
          </a:xfrm>
        </p:spPr>
        <p:txBody>
          <a:bodyPr>
            <a:noAutofit/>
          </a:bodyPr>
          <a:lstStyle/>
          <a:p>
            <a:pPr algn="ctr"/>
            <a:r>
              <a:rPr lang="en-US" sz="4800" dirty="0"/>
              <a:t>We’re More than our Experiences</a:t>
            </a:r>
          </a:p>
        </p:txBody>
      </p:sp>
      <p:sp>
        <p:nvSpPr>
          <p:cNvPr id="3" name="Content Placeholder 2"/>
          <p:cNvSpPr>
            <a:spLocks noGrp="1"/>
          </p:cNvSpPr>
          <p:nvPr>
            <p:ph idx="1"/>
          </p:nvPr>
        </p:nvSpPr>
        <p:spPr>
          <a:xfrm>
            <a:off x="520700" y="1641641"/>
            <a:ext cx="11150600" cy="4970380"/>
          </a:xfrm>
        </p:spPr>
        <p:txBody>
          <a:bodyPr>
            <a:noAutofit/>
          </a:bodyPr>
          <a:lstStyle/>
          <a:p>
            <a:pPr lvl="1">
              <a:buFont typeface="Arial" panose="020B0604020202020204" pitchFamily="34" charset="0"/>
              <a:buChar char="•"/>
            </a:pPr>
            <a:r>
              <a:rPr lang="en-US" sz="3200" dirty="0">
                <a:solidFill>
                  <a:schemeClr val="accent2">
                    <a:lumMod val="50000"/>
                  </a:schemeClr>
                </a:solidFill>
              </a:rPr>
              <a:t>What type of trauma has affected your neighbors and/or community?</a:t>
            </a:r>
          </a:p>
          <a:p>
            <a:pPr lvl="1">
              <a:buFont typeface="Arial" panose="020B0604020202020204" pitchFamily="34" charset="0"/>
              <a:buChar char="•"/>
            </a:pPr>
            <a:r>
              <a:rPr lang="en-US" sz="3200" dirty="0">
                <a:solidFill>
                  <a:srgbClr val="002A7E"/>
                </a:solidFill>
              </a:rPr>
              <a:t>What has been the impact of that trauma (i.e., health, how much they engage with the community)?</a:t>
            </a:r>
          </a:p>
          <a:p>
            <a:pPr lvl="1">
              <a:buFont typeface="Arial" panose="020B0604020202020204" pitchFamily="34" charset="0"/>
              <a:buChar char="•"/>
            </a:pPr>
            <a:r>
              <a:rPr lang="en-US" sz="3200" dirty="0">
                <a:solidFill>
                  <a:schemeClr val="accent2">
                    <a:lumMod val="50000"/>
                  </a:schemeClr>
                </a:solidFill>
              </a:rPr>
              <a:t>What situations may have the potential to activate your neighbor’s stress-response system?</a:t>
            </a:r>
          </a:p>
          <a:p>
            <a:pPr lvl="1">
              <a:buFont typeface="Arial" panose="020B0604020202020204" pitchFamily="34" charset="0"/>
              <a:buChar char="•"/>
            </a:pPr>
            <a:r>
              <a:rPr lang="en-US" sz="3200" dirty="0">
                <a:solidFill>
                  <a:srgbClr val="002A7E"/>
                </a:solidFill>
              </a:rPr>
              <a:t>What does the “fight, flight, or freeze” response look like for them in the moment (e.g., sweating, heart racing, yelling, shutting down)? </a:t>
            </a:r>
            <a:endParaRPr lang="en-US" sz="3200" b="1" dirty="0">
              <a:solidFill>
                <a:srgbClr val="002A7E"/>
              </a:solidFill>
            </a:endParaRPr>
          </a:p>
          <a:p>
            <a:pPr lvl="1">
              <a:buFont typeface="Arial" panose="020B0604020202020204" pitchFamily="34" charset="0"/>
              <a:buChar char="•"/>
            </a:pPr>
            <a:r>
              <a:rPr lang="en-US" sz="3200" dirty="0">
                <a:solidFill>
                  <a:schemeClr val="accent2">
                    <a:lumMod val="50000"/>
                  </a:schemeClr>
                </a:solidFill>
              </a:rPr>
              <a:t>How might this information change how you see people?</a:t>
            </a:r>
          </a:p>
          <a:p>
            <a:pPr lvl="1">
              <a:buClr>
                <a:srgbClr val="002060"/>
              </a:buClr>
              <a:buFont typeface="Arial" panose="020B0604020202020204" pitchFamily="34" charset="0"/>
              <a:buChar char="•"/>
            </a:pPr>
            <a:endParaRPr lang="en-US" sz="3800" dirty="0"/>
          </a:p>
          <a:p>
            <a:pPr lvl="1">
              <a:buClr>
                <a:srgbClr val="002060"/>
              </a:buClr>
              <a:buFont typeface="Arial" panose="020B0604020202020204" pitchFamily="34" charset="0"/>
              <a:buChar char="•"/>
            </a:pPr>
            <a:endParaRPr lang="en-US" sz="1600" dirty="0"/>
          </a:p>
          <a:p>
            <a:pPr>
              <a:buClr>
                <a:srgbClr val="002060"/>
              </a:buClr>
              <a:buFont typeface="Arial" panose="020B0604020202020204" pitchFamily="34" charset="0"/>
              <a:buChar char="•"/>
            </a:pPr>
            <a:endParaRPr lang="en-US" sz="2400" dirty="0"/>
          </a:p>
        </p:txBody>
      </p:sp>
    </p:spTree>
    <p:extLst>
      <p:ext uri="{BB962C8B-B14F-4D97-AF65-F5344CB8AC3E}">
        <p14:creationId xmlns:p14="http://schemas.microsoft.com/office/powerpoint/2010/main" val="39082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17001"/>
            <a:ext cx="9875520" cy="1356360"/>
          </a:xfrm>
        </p:spPr>
        <p:txBody>
          <a:bodyPr/>
          <a:lstStyle/>
          <a:p>
            <a:pPr algn="ctr"/>
            <a:r>
              <a:rPr lang="en-US" b="1" dirty="0">
                <a:solidFill>
                  <a:srgbClr val="002060"/>
                </a:solidFill>
              </a:rPr>
              <a:t>Key Takeaways</a:t>
            </a:r>
          </a:p>
        </p:txBody>
      </p:sp>
      <p:sp>
        <p:nvSpPr>
          <p:cNvPr id="3" name="Content Placeholder 2"/>
          <p:cNvSpPr>
            <a:spLocks noGrp="1"/>
          </p:cNvSpPr>
          <p:nvPr>
            <p:ph idx="1"/>
          </p:nvPr>
        </p:nvSpPr>
        <p:spPr>
          <a:xfrm>
            <a:off x="454017" y="1873361"/>
            <a:ext cx="11340587" cy="4038600"/>
          </a:xfrm>
        </p:spPr>
        <p:txBody>
          <a:bodyPr>
            <a:normAutofit fontScale="85000" lnSpcReduction="20000"/>
          </a:bodyPr>
          <a:lstStyle/>
          <a:p>
            <a:pPr>
              <a:buFont typeface="Arial" panose="020B0604020202020204" pitchFamily="34" charset="0"/>
              <a:buChar char="•"/>
            </a:pPr>
            <a:r>
              <a:rPr lang="en-US" sz="4000" dirty="0"/>
              <a:t>An understanding of </a:t>
            </a:r>
            <a:r>
              <a:rPr lang="en-US" sz="4000" b="1" dirty="0">
                <a:solidFill>
                  <a:schemeClr val="accent2">
                    <a:lumMod val="50000"/>
                  </a:schemeClr>
                </a:solidFill>
              </a:rPr>
              <a:t>chronic trauma </a:t>
            </a:r>
            <a:r>
              <a:rPr lang="en-US" sz="4000" dirty="0"/>
              <a:t>and</a:t>
            </a:r>
            <a:r>
              <a:rPr lang="en-US" sz="4000" dirty="0">
                <a:solidFill>
                  <a:schemeClr val="accent4"/>
                </a:solidFill>
              </a:rPr>
              <a:t> </a:t>
            </a:r>
            <a:r>
              <a:rPr lang="en-US" sz="4000" b="1" dirty="0">
                <a:solidFill>
                  <a:schemeClr val="accent2">
                    <a:lumMod val="50000"/>
                  </a:schemeClr>
                </a:solidFill>
              </a:rPr>
              <a:t>toxic stress</a:t>
            </a:r>
          </a:p>
          <a:p>
            <a:pPr>
              <a:buFont typeface="Arial" panose="020B0604020202020204" pitchFamily="34" charset="0"/>
              <a:buChar char="•"/>
            </a:pPr>
            <a:endParaRPr lang="en-US" sz="1600" dirty="0">
              <a:solidFill>
                <a:schemeClr val="accent4"/>
              </a:solidFill>
            </a:endParaRPr>
          </a:p>
          <a:p>
            <a:pPr>
              <a:buFont typeface="Arial" panose="020B0604020202020204" pitchFamily="34" charset="0"/>
              <a:buChar char="•"/>
            </a:pPr>
            <a:r>
              <a:rPr lang="en-US" sz="4000" dirty="0"/>
              <a:t>An understanding of the</a:t>
            </a:r>
            <a:r>
              <a:rPr lang="en-US" sz="4000" dirty="0">
                <a:solidFill>
                  <a:schemeClr val="accent4"/>
                </a:solidFill>
              </a:rPr>
              <a:t> </a:t>
            </a:r>
            <a:r>
              <a:rPr lang="en-US" sz="4000" b="1" dirty="0">
                <a:solidFill>
                  <a:schemeClr val="accent2">
                    <a:lumMod val="50000"/>
                  </a:schemeClr>
                </a:solidFill>
              </a:rPr>
              <a:t>impact</a:t>
            </a:r>
            <a:r>
              <a:rPr lang="en-US" sz="4000" dirty="0">
                <a:solidFill>
                  <a:schemeClr val="accent4"/>
                </a:solidFill>
              </a:rPr>
              <a:t> </a:t>
            </a:r>
            <a:r>
              <a:rPr lang="en-US" sz="4000" dirty="0"/>
              <a:t>of chronic trauma and toxic stress on individuals</a:t>
            </a:r>
          </a:p>
          <a:p>
            <a:pPr>
              <a:buFont typeface="Arial" panose="020B0604020202020204" pitchFamily="34" charset="0"/>
              <a:buChar char="•"/>
            </a:pPr>
            <a:endParaRPr lang="en-US" sz="1700" dirty="0">
              <a:solidFill>
                <a:schemeClr val="accent4"/>
              </a:solidFill>
            </a:endParaRPr>
          </a:p>
          <a:p>
            <a:pPr>
              <a:buFont typeface="Arial" panose="020B0604020202020204" pitchFamily="34" charset="0"/>
              <a:buChar char="•"/>
            </a:pPr>
            <a:r>
              <a:rPr lang="en-US" sz="4000" dirty="0"/>
              <a:t>An understanding of individual’s behavior through </a:t>
            </a:r>
            <a:r>
              <a:rPr lang="en-US" sz="4000" b="1" dirty="0">
                <a:solidFill>
                  <a:schemeClr val="accent2">
                    <a:lumMod val="50000"/>
                  </a:schemeClr>
                </a:solidFill>
              </a:rPr>
              <a:t>a lens of trauma</a:t>
            </a:r>
          </a:p>
          <a:p>
            <a:pPr>
              <a:buFont typeface="Arial" panose="020B0604020202020204" pitchFamily="34" charset="0"/>
              <a:buChar char="•"/>
            </a:pPr>
            <a:endParaRPr lang="en-US" sz="1900" dirty="0">
              <a:solidFill>
                <a:schemeClr val="accent4"/>
              </a:solidFill>
            </a:endParaRPr>
          </a:p>
          <a:p>
            <a:pPr>
              <a:buFont typeface="Arial" panose="020B0604020202020204" pitchFamily="34" charset="0"/>
              <a:buChar char="•"/>
            </a:pPr>
            <a:r>
              <a:rPr lang="en-US" sz="4000" dirty="0"/>
              <a:t>An Introduction to the </a:t>
            </a:r>
            <a:r>
              <a:rPr lang="en-US" sz="4000" b="1" dirty="0">
                <a:solidFill>
                  <a:schemeClr val="accent2">
                    <a:lumMod val="50000"/>
                  </a:schemeClr>
                </a:solidFill>
              </a:rPr>
              <a:t>Pair of ACEs</a:t>
            </a:r>
          </a:p>
        </p:txBody>
      </p:sp>
    </p:spTree>
    <p:extLst>
      <p:ext uri="{BB962C8B-B14F-4D97-AF65-F5344CB8AC3E}">
        <p14:creationId xmlns:p14="http://schemas.microsoft.com/office/powerpoint/2010/main" val="3279232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127000"/>
            <a:ext cx="9875520" cy="1356360"/>
          </a:xfrm>
        </p:spPr>
        <p:txBody>
          <a:bodyPr>
            <a:normAutofit/>
          </a:bodyPr>
          <a:lstStyle/>
          <a:p>
            <a:pPr algn="ctr"/>
            <a:r>
              <a:rPr lang="en-US" sz="5400" dirty="0"/>
              <a:t>Intervention</a:t>
            </a:r>
            <a:endParaRPr lang="en-US" sz="4000" dirty="0"/>
          </a:p>
        </p:txBody>
      </p:sp>
      <p:sp>
        <p:nvSpPr>
          <p:cNvPr id="3" name="Content Placeholder 2"/>
          <p:cNvSpPr>
            <a:spLocks noGrp="1"/>
          </p:cNvSpPr>
          <p:nvPr>
            <p:ph idx="1"/>
          </p:nvPr>
        </p:nvSpPr>
        <p:spPr>
          <a:xfrm>
            <a:off x="464048" y="1143828"/>
            <a:ext cx="11372352" cy="5080000"/>
          </a:xfrm>
        </p:spPr>
        <p:txBody>
          <a:bodyPr>
            <a:normAutofit fontScale="92500"/>
          </a:bodyPr>
          <a:lstStyle/>
          <a:p>
            <a:pPr marL="45719" indent="0">
              <a:lnSpc>
                <a:spcPct val="120000"/>
              </a:lnSpc>
              <a:buClr>
                <a:srgbClr val="002060"/>
              </a:buClr>
              <a:buNone/>
            </a:pPr>
            <a:r>
              <a:rPr lang="en-US" sz="3800" b="1" dirty="0"/>
              <a:t>Trauma is not cured, but…</a:t>
            </a:r>
          </a:p>
          <a:p>
            <a:pPr>
              <a:lnSpc>
                <a:spcPct val="120000"/>
              </a:lnSpc>
              <a:buFont typeface="Arial" panose="020B0604020202020204" pitchFamily="34" charset="0"/>
              <a:buChar char="•"/>
            </a:pPr>
            <a:r>
              <a:rPr lang="en-US" sz="3800" dirty="0"/>
              <a:t>We need to </a:t>
            </a:r>
            <a:r>
              <a:rPr lang="en-US" sz="3800" b="1" dirty="0">
                <a:solidFill>
                  <a:schemeClr val="accent2">
                    <a:lumMod val="50000"/>
                  </a:schemeClr>
                </a:solidFill>
              </a:rPr>
              <a:t>treat the trauma</a:t>
            </a:r>
            <a:r>
              <a:rPr lang="en-US" sz="3800" dirty="0"/>
              <a:t>,</a:t>
            </a:r>
            <a:r>
              <a:rPr lang="en-US" sz="3800" dirty="0">
                <a:solidFill>
                  <a:srgbClr val="C00000"/>
                </a:solidFill>
              </a:rPr>
              <a:t> </a:t>
            </a:r>
            <a:r>
              <a:rPr lang="en-US" sz="3800" dirty="0"/>
              <a:t>not just its symptom (mental illness, health risk behaviors, etc.). </a:t>
            </a:r>
          </a:p>
          <a:p>
            <a:pPr>
              <a:lnSpc>
                <a:spcPct val="120000"/>
              </a:lnSpc>
              <a:buFont typeface="Arial" panose="020B0604020202020204" pitchFamily="34" charset="0"/>
              <a:buChar char="•"/>
            </a:pPr>
            <a:r>
              <a:rPr lang="en-US" sz="3800" dirty="0"/>
              <a:t>Many effective </a:t>
            </a:r>
            <a:r>
              <a:rPr lang="en-US" sz="3800" b="1" dirty="0">
                <a:solidFill>
                  <a:schemeClr val="accent2">
                    <a:lumMod val="50000"/>
                  </a:schemeClr>
                </a:solidFill>
              </a:rPr>
              <a:t>clinical interventions</a:t>
            </a:r>
            <a:r>
              <a:rPr lang="en-US" sz="3800" dirty="0">
                <a:solidFill>
                  <a:schemeClr val="accent2">
                    <a:lumMod val="50000"/>
                  </a:schemeClr>
                </a:solidFill>
              </a:rPr>
              <a:t> </a:t>
            </a:r>
            <a:r>
              <a:rPr lang="en-US" sz="3800" dirty="0"/>
              <a:t>are available. </a:t>
            </a:r>
          </a:p>
          <a:p>
            <a:pPr lvl="2">
              <a:lnSpc>
                <a:spcPct val="120000"/>
              </a:lnSpc>
              <a:buFont typeface="Arial" panose="020B0604020202020204" pitchFamily="34" charset="0"/>
              <a:buChar char="•"/>
            </a:pPr>
            <a:r>
              <a:rPr lang="en-US" sz="3200" dirty="0"/>
              <a:t>Healing doesn’t require telling one’s </a:t>
            </a:r>
            <a:r>
              <a:rPr lang="en-US" sz="3200" b="1" dirty="0">
                <a:solidFill>
                  <a:schemeClr val="accent2">
                    <a:lumMod val="50000"/>
                  </a:schemeClr>
                </a:solidFill>
              </a:rPr>
              <a:t>story</a:t>
            </a:r>
            <a:r>
              <a:rPr lang="en-US" sz="3200" b="1" dirty="0"/>
              <a:t>.</a:t>
            </a:r>
            <a:r>
              <a:rPr lang="en-US" sz="3200" b="1" dirty="0">
                <a:solidFill>
                  <a:srgbClr val="92D050"/>
                </a:solidFill>
              </a:rPr>
              <a:t> </a:t>
            </a:r>
          </a:p>
          <a:p>
            <a:pPr>
              <a:lnSpc>
                <a:spcPct val="120000"/>
              </a:lnSpc>
              <a:buFont typeface="Arial" panose="020B0604020202020204" pitchFamily="34" charset="0"/>
              <a:buChar char="•"/>
            </a:pPr>
            <a:r>
              <a:rPr lang="en-US" sz="3800" b="1" dirty="0">
                <a:solidFill>
                  <a:schemeClr val="accent2">
                    <a:lumMod val="50000"/>
                  </a:schemeClr>
                </a:solidFill>
              </a:rPr>
              <a:t>2 in 3</a:t>
            </a:r>
            <a:r>
              <a:rPr lang="en-US" sz="3800" dirty="0">
                <a:solidFill>
                  <a:schemeClr val="accent2">
                    <a:lumMod val="50000"/>
                  </a:schemeClr>
                </a:solidFill>
              </a:rPr>
              <a:t> </a:t>
            </a:r>
            <a:r>
              <a:rPr lang="en-US" sz="3800" dirty="0"/>
              <a:t>individuals won’t need clinical intervention. </a:t>
            </a:r>
          </a:p>
          <a:p>
            <a:pPr lvl="2">
              <a:lnSpc>
                <a:spcPct val="120000"/>
              </a:lnSpc>
              <a:buFont typeface="Arial" panose="020B0604020202020204" pitchFamily="34" charset="0"/>
              <a:buChar char="•"/>
            </a:pPr>
            <a:r>
              <a:rPr lang="en-US" sz="3200" dirty="0"/>
              <a:t>The support of </a:t>
            </a:r>
            <a:r>
              <a:rPr lang="en-US" sz="3200" b="1" dirty="0">
                <a:solidFill>
                  <a:schemeClr val="accent2">
                    <a:lumMod val="50000"/>
                  </a:schemeClr>
                </a:solidFill>
              </a:rPr>
              <a:t>one caring adult </a:t>
            </a:r>
            <a:r>
              <a:rPr lang="en-US" sz="3200" dirty="0"/>
              <a:t>can lessen the impact of trauma. </a:t>
            </a:r>
          </a:p>
          <a:p>
            <a:pPr>
              <a:lnSpc>
                <a:spcPct val="120000"/>
              </a:lnSpc>
              <a:buClr>
                <a:srgbClr val="002060"/>
              </a:buClr>
              <a:buFont typeface="Arial" panose="020B0604020202020204" pitchFamily="34" charset="0"/>
              <a:buChar char="•"/>
            </a:pPr>
            <a:endParaRPr lang="en-US" sz="3600" dirty="0"/>
          </a:p>
          <a:p>
            <a:pPr>
              <a:lnSpc>
                <a:spcPct val="120000"/>
              </a:lnSpc>
              <a:buClr>
                <a:srgbClr val="002060"/>
              </a:buClr>
              <a:buFont typeface="Arial" panose="020B0604020202020204" pitchFamily="34" charset="0"/>
              <a:buChar char="•"/>
            </a:pPr>
            <a:endParaRPr lang="en-US" sz="2800" dirty="0"/>
          </a:p>
        </p:txBody>
      </p:sp>
      <p:sp>
        <p:nvSpPr>
          <p:cNvPr id="4" name="Footer Placeholder 3"/>
          <p:cNvSpPr>
            <a:spLocks noGrp="1"/>
          </p:cNvSpPr>
          <p:nvPr>
            <p:ph type="ftr" sz="quarter" idx="4294967295"/>
          </p:nvPr>
        </p:nvSpPr>
        <p:spPr>
          <a:xfrm>
            <a:off x="3949149" y="6223828"/>
            <a:ext cx="4717775" cy="365125"/>
          </a:xfrm>
          <a:prstGeom prst="rect">
            <a:avLst/>
          </a:prstGeom>
        </p:spPr>
        <p:txBody>
          <a:bodyPr/>
          <a:lstStyle/>
          <a:p>
            <a:r>
              <a:rPr lang="en-US" dirty="0">
                <a:solidFill>
                  <a:srgbClr val="92D050"/>
                </a:solidFill>
              </a:rPr>
              <a:t> </a:t>
            </a:r>
          </a:p>
        </p:txBody>
      </p:sp>
    </p:spTree>
    <p:extLst>
      <p:ext uri="{BB962C8B-B14F-4D97-AF65-F5344CB8AC3E}">
        <p14:creationId xmlns:p14="http://schemas.microsoft.com/office/powerpoint/2010/main" val="3340284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293" y="642259"/>
            <a:ext cx="9405257" cy="701040"/>
          </a:xfrm>
        </p:spPr>
        <p:txBody>
          <a:bodyPr/>
          <a:lstStyle/>
          <a:p>
            <a:pPr algn="ctr"/>
            <a:r>
              <a:rPr lang="en-US" sz="6000" dirty="0"/>
              <a:t>Changing the Question</a:t>
            </a:r>
          </a:p>
        </p:txBody>
      </p:sp>
      <p:sp>
        <p:nvSpPr>
          <p:cNvPr id="6" name="TextBox 5"/>
          <p:cNvSpPr txBox="1"/>
          <p:nvPr/>
        </p:nvSpPr>
        <p:spPr>
          <a:xfrm>
            <a:off x="156754" y="2062459"/>
            <a:ext cx="11745687" cy="3108543"/>
          </a:xfrm>
          <a:prstGeom prst="rect">
            <a:avLst/>
          </a:prstGeom>
          <a:noFill/>
        </p:spPr>
        <p:txBody>
          <a:bodyPr wrap="square" rtlCol="0">
            <a:spAutoFit/>
          </a:bodyPr>
          <a:lstStyle/>
          <a:p>
            <a:pPr algn="ctr"/>
            <a:r>
              <a:rPr lang="en-US" sz="3200" dirty="0">
                <a:solidFill>
                  <a:srgbClr val="002060"/>
                </a:solidFill>
              </a:rPr>
              <a:t>To become </a:t>
            </a:r>
            <a:r>
              <a:rPr lang="en-US" sz="3200" b="1" dirty="0">
                <a:solidFill>
                  <a:srgbClr val="002060"/>
                </a:solidFill>
              </a:rPr>
              <a:t>Alive and Well</a:t>
            </a:r>
            <a:r>
              <a:rPr lang="en-US" sz="3200" dirty="0">
                <a:solidFill>
                  <a:srgbClr val="002060"/>
                </a:solidFill>
              </a:rPr>
              <a:t>, we need to change the question from…</a:t>
            </a:r>
          </a:p>
          <a:p>
            <a:pPr algn="ctr"/>
            <a:endParaRPr lang="en-US" sz="3600" dirty="0">
              <a:solidFill>
                <a:srgbClr val="92D050"/>
              </a:solidFill>
            </a:endParaRPr>
          </a:p>
          <a:p>
            <a:pPr algn="ctr"/>
            <a:r>
              <a:rPr lang="en-US" sz="4000" b="1" dirty="0">
                <a:solidFill>
                  <a:schemeClr val="accent2">
                    <a:lumMod val="50000"/>
                  </a:schemeClr>
                </a:solidFill>
              </a:rPr>
              <a:t>What’s wrong with you? </a:t>
            </a:r>
          </a:p>
          <a:p>
            <a:pPr algn="ctr"/>
            <a:endParaRPr lang="en-US" sz="2000" b="1" dirty="0">
              <a:solidFill>
                <a:schemeClr val="accent1"/>
              </a:solidFill>
            </a:endParaRPr>
          </a:p>
          <a:p>
            <a:pPr algn="ctr"/>
            <a:r>
              <a:rPr lang="en-US" sz="3600" dirty="0">
                <a:solidFill>
                  <a:srgbClr val="002060"/>
                </a:solidFill>
              </a:rPr>
              <a:t>to</a:t>
            </a:r>
          </a:p>
          <a:p>
            <a:pPr algn="ctr"/>
            <a:endParaRPr lang="en-US" sz="3200" dirty="0">
              <a:solidFill>
                <a:srgbClr val="418AB3">
                  <a:lumMod val="50000"/>
                </a:srgbClr>
              </a:solidFill>
            </a:endParaRPr>
          </a:p>
        </p:txBody>
      </p:sp>
      <p:sp>
        <p:nvSpPr>
          <p:cNvPr id="8" name="TextBox 7"/>
          <p:cNvSpPr txBox="1"/>
          <p:nvPr/>
        </p:nvSpPr>
        <p:spPr>
          <a:xfrm>
            <a:off x="641169" y="4643174"/>
            <a:ext cx="10776857" cy="1477328"/>
          </a:xfrm>
          <a:prstGeom prst="rect">
            <a:avLst/>
          </a:prstGeom>
          <a:noFill/>
        </p:spPr>
        <p:txBody>
          <a:bodyPr wrap="square" rtlCol="0">
            <a:spAutoFit/>
          </a:bodyPr>
          <a:lstStyle/>
          <a:p>
            <a:pPr algn="ctr"/>
            <a:r>
              <a:rPr lang="en-US" sz="7200" b="1" dirty="0">
                <a:solidFill>
                  <a:schemeClr val="accent2">
                    <a:lumMod val="50000"/>
                  </a:schemeClr>
                </a:solidFill>
              </a:rPr>
              <a:t>What happened to you?</a:t>
            </a:r>
          </a:p>
          <a:p>
            <a:endParaRPr lang="en-US" dirty="0">
              <a:solidFill>
                <a:srgbClr val="000000"/>
              </a:solidFill>
            </a:endParaRPr>
          </a:p>
        </p:txBody>
      </p:sp>
    </p:spTree>
    <p:extLst>
      <p:ext uri="{BB962C8B-B14F-4D97-AF65-F5344CB8AC3E}">
        <p14:creationId xmlns:p14="http://schemas.microsoft.com/office/powerpoint/2010/main" val="3796055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0AD3CE-31C2-48F2-85CD-0C5FFBE2C7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8186" y="1395126"/>
            <a:ext cx="4519719" cy="4067749"/>
          </a:xfrm>
          <a:prstGeom prst="rect">
            <a:avLst/>
          </a:prstGeom>
        </p:spPr>
      </p:pic>
      <p:sp>
        <p:nvSpPr>
          <p:cNvPr id="2" name="Rectangle 1">
            <a:extLst>
              <a:ext uri="{FF2B5EF4-FFF2-40B4-BE49-F238E27FC236}">
                <a16:creationId xmlns:a16="http://schemas.microsoft.com/office/drawing/2014/main" id="{0C4C9ECB-C17B-4394-9358-5F852732FBA2}"/>
              </a:ext>
            </a:extLst>
          </p:cNvPr>
          <p:cNvSpPr/>
          <p:nvPr/>
        </p:nvSpPr>
        <p:spPr>
          <a:xfrm>
            <a:off x="1707631" y="860164"/>
            <a:ext cx="4623677" cy="923330"/>
          </a:xfrm>
          <a:prstGeom prst="rect">
            <a:avLst/>
          </a:prstGeom>
        </p:spPr>
        <p:txBody>
          <a:bodyPr wrap="square">
            <a:spAutoFit/>
          </a:bodyPr>
          <a:lstStyle/>
          <a:p>
            <a:r>
              <a:rPr lang="en-US" sz="5400" b="1" dirty="0">
                <a:solidFill>
                  <a:srgbClr val="002060"/>
                </a:solidFill>
              </a:rPr>
              <a:t>THANK YOU!</a:t>
            </a:r>
            <a:endParaRPr lang="en-US" sz="5400" dirty="0"/>
          </a:p>
        </p:txBody>
      </p:sp>
      <p:pic>
        <p:nvPicPr>
          <p:cNvPr id="2053" name="irc_mi" descr="http://topcompk.com/img/price/web1.png">
            <a:hlinkClick r:id="rId3"/>
            <a:extLst>
              <a:ext uri="{FF2B5EF4-FFF2-40B4-BE49-F238E27FC236}">
                <a16:creationId xmlns:a16="http://schemas.microsoft.com/office/drawing/2014/main" id="{0409EBE2-3D01-4559-AEA9-0F4072203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79" t="-1579" r="-790" b="-790"/>
          <a:stretch>
            <a:fillRect/>
          </a:stretch>
        </p:blipFill>
        <p:spPr bwMode="auto">
          <a:xfrm>
            <a:off x="1473917" y="2486472"/>
            <a:ext cx="526249" cy="5262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a:extLst>
              <a:ext uri="{FF2B5EF4-FFF2-40B4-BE49-F238E27FC236}">
                <a16:creationId xmlns:a16="http://schemas.microsoft.com/office/drawing/2014/main" id="{51ADC504-F2B9-40E0-AB54-CB088D695561}"/>
              </a:ext>
            </a:extLst>
          </p:cNvPr>
          <p:cNvSpPr>
            <a:spLocks noChangeArrowheads="1"/>
          </p:cNvSpPr>
          <p:nvPr/>
        </p:nvSpPr>
        <p:spPr bwMode="auto">
          <a:xfrm>
            <a:off x="362713" y="18092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14">
            <a:extLst>
              <a:ext uri="{FF2B5EF4-FFF2-40B4-BE49-F238E27FC236}">
                <a16:creationId xmlns:a16="http://schemas.microsoft.com/office/drawing/2014/main" id="{A4685A4F-485E-4FB0-9F48-AF8058EFA8B3}"/>
              </a:ext>
            </a:extLst>
          </p:cNvPr>
          <p:cNvGrpSpPr/>
          <p:nvPr/>
        </p:nvGrpSpPr>
        <p:grpSpPr>
          <a:xfrm>
            <a:off x="1416631" y="1977978"/>
            <a:ext cx="5693087" cy="3511854"/>
            <a:chOff x="1386963" y="2059764"/>
            <a:chExt cx="5413148" cy="3335546"/>
          </a:xfrm>
        </p:grpSpPr>
        <p:pic>
          <p:nvPicPr>
            <p:cNvPr id="8" name="Picture 7" descr="http://www.clipartbest.com/cliparts/LiK/rxX/LiKrxXkRT.png">
              <a:extLst>
                <a:ext uri="{FF2B5EF4-FFF2-40B4-BE49-F238E27FC236}">
                  <a16:creationId xmlns:a16="http://schemas.microsoft.com/office/drawing/2014/main" id="{2360FC83-D919-42EE-B6C8-8B29C22C0F5D}"/>
                </a:ext>
              </a:extLst>
            </p:cNvPr>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50762" y="3114565"/>
              <a:ext cx="493420" cy="497222"/>
            </a:xfrm>
            <a:prstGeom prst="rect">
              <a:avLst/>
            </a:prstGeom>
            <a:noFill/>
            <a:ln>
              <a:noFill/>
            </a:ln>
          </p:spPr>
        </p:pic>
        <p:pic>
          <p:nvPicPr>
            <p:cNvPr id="9" name="Picture 8" descr="https://lh4.googleusercontent.com/-sZ1ThAtu870/Ukmh9fBlWyI/AAAAAAAAAUI/PwMT2rILIS4/s512/iconmonstr-twitter-4-icon-1.png">
              <a:extLst>
                <a:ext uri="{FF2B5EF4-FFF2-40B4-BE49-F238E27FC236}">
                  <a16:creationId xmlns:a16="http://schemas.microsoft.com/office/drawing/2014/main" id="{AE03796C-115B-4637-868A-5BBB2356FA01}"/>
                </a:ext>
              </a:extLst>
            </p:cNvPr>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6963" y="3627347"/>
              <a:ext cx="609308" cy="633550"/>
            </a:xfrm>
            <a:prstGeom prst="rect">
              <a:avLst/>
            </a:prstGeom>
            <a:noFill/>
            <a:ln>
              <a:noFill/>
            </a:ln>
          </p:spPr>
        </p:pic>
        <p:pic>
          <p:nvPicPr>
            <p:cNvPr id="10" name="Picture 9" descr="https://abbotsfordpunjabichurch.com/wp-content/uploads/2013/10/Black.png">
              <a:extLst>
                <a:ext uri="{FF2B5EF4-FFF2-40B4-BE49-F238E27FC236}">
                  <a16:creationId xmlns:a16="http://schemas.microsoft.com/office/drawing/2014/main" id="{32CBC578-788B-40FB-83C8-D95E98E70653}"/>
                </a:ext>
              </a:extLst>
            </p:cNvPr>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9917" y="4841770"/>
              <a:ext cx="530844" cy="553540"/>
            </a:xfrm>
            <a:prstGeom prst="rect">
              <a:avLst/>
            </a:prstGeom>
            <a:noFill/>
            <a:ln>
              <a:noFill/>
            </a:ln>
          </p:spPr>
        </p:pic>
        <p:sp>
          <p:nvSpPr>
            <p:cNvPr id="5" name="Rectangle 8">
              <a:extLst>
                <a:ext uri="{FF2B5EF4-FFF2-40B4-BE49-F238E27FC236}">
                  <a16:creationId xmlns:a16="http://schemas.microsoft.com/office/drawing/2014/main" id="{3F4AC146-F375-48F2-A406-6B193FADF58A}"/>
                </a:ext>
              </a:extLst>
            </p:cNvPr>
            <p:cNvSpPr>
              <a:spLocks noChangeArrowheads="1"/>
            </p:cNvSpPr>
            <p:nvPr/>
          </p:nvSpPr>
          <p:spPr bwMode="auto">
            <a:xfrm>
              <a:off x="2195608" y="2059764"/>
              <a:ext cx="3463246" cy="64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114300" algn="l"/>
                  <a:tab pos="17145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 pos="17145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 pos="17145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 pos="17145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 pos="17145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 pos="17145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 pos="17145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 pos="17145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 pos="171450" algn="l"/>
                  <a:tab pos="457200" algn="l"/>
                </a:tabLst>
                <a:defRPr>
                  <a:solidFill>
                    <a:schemeClr val="tx1"/>
                  </a:solidFill>
                  <a:latin typeface="Arial" panose="020B0604020202020204" pitchFamily="34" charset="0"/>
                </a:defRPr>
              </a:lvl9pPr>
            </a:lstStyle>
            <a:p>
              <a:pPr indent="342891" defTabSz="914377">
                <a:tabLst>
                  <a:tab pos="114297" algn="l"/>
                  <a:tab pos="171446" algn="l"/>
                  <a:tab pos="457189" algn="l"/>
                </a:tabLst>
              </a:pPr>
              <a:r>
                <a:rPr lang="en-US" altLang="en-US" sz="2000" b="1" dirty="0">
                  <a:solidFill>
                    <a:srgbClr val="91112C"/>
                  </a:solidFill>
                  <a:latin typeface="Calibri Light" panose="020F0302020204030204" pitchFamily="34" charset="0"/>
                  <a:ea typeface="Calibri" panose="020F0502020204030204" pitchFamily="34" charset="0"/>
                  <a:cs typeface="Calibri Light" panose="020F0302020204030204" pitchFamily="34" charset="0"/>
                </a:rPr>
                <a:t>Stay Connected With Us!</a:t>
              </a:r>
              <a:endParaRPr lang="en-US" altLang="en-US" sz="2000" dirty="0"/>
            </a:p>
            <a:p>
              <a:pPr indent="342891" defTabSz="914377">
                <a:tabLst>
                  <a:tab pos="114297" algn="l"/>
                  <a:tab pos="171446" algn="l"/>
                  <a:tab pos="457189" algn="l"/>
                </a:tabLst>
              </a:pPr>
              <a:endParaRPr lang="en-US" altLang="en-US" dirty="0"/>
            </a:p>
          </p:txBody>
        </p:sp>
        <p:sp>
          <p:nvSpPr>
            <p:cNvPr id="6" name="Rectangle 9">
              <a:extLst>
                <a:ext uri="{FF2B5EF4-FFF2-40B4-BE49-F238E27FC236}">
                  <a16:creationId xmlns:a16="http://schemas.microsoft.com/office/drawing/2014/main" id="{FF2CC2C9-25A1-4407-9368-E89FD45E3FAC}"/>
                </a:ext>
              </a:extLst>
            </p:cNvPr>
            <p:cNvSpPr>
              <a:spLocks noChangeArrowheads="1"/>
            </p:cNvSpPr>
            <p:nvPr/>
          </p:nvSpPr>
          <p:spPr bwMode="auto">
            <a:xfrm>
              <a:off x="1695235" y="2630121"/>
              <a:ext cx="4785636" cy="61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indent="342891" defTabSz="914377">
                <a:tabLst>
                  <a:tab pos="457189" algn="l"/>
                </a:tabLst>
              </a:pPr>
              <a:r>
                <a:rPr lang="en-US" altLang="en-US" b="1" dirty="0">
                  <a:solidFill>
                    <a:srgbClr val="91112C"/>
                  </a:solidFill>
                  <a:latin typeface="Calibri Light" panose="020F0302020204030204" pitchFamily="34" charset="0"/>
                  <a:ea typeface="Calibri" panose="020F0502020204030204" pitchFamily="34" charset="0"/>
                  <a:cs typeface="Calibri Light" panose="020F0302020204030204" pitchFamily="34" charset="0"/>
                </a:rPr>
                <a:t>Visit our Website!</a:t>
              </a:r>
              <a:r>
                <a:rPr lang="en-US" altLang="en-US" dirty="0">
                  <a:solidFill>
                    <a:srgbClr val="91112C"/>
                  </a:solidFill>
                  <a:latin typeface="Calibri Light" panose="020F0302020204030204" pitchFamily="34" charset="0"/>
                  <a:ea typeface="Calibri" panose="020F0502020204030204" pitchFamily="34" charset="0"/>
                  <a:cs typeface="Calibri Light" panose="020F0302020204030204" pitchFamily="34" charset="0"/>
                </a:rPr>
                <a:t> </a:t>
              </a:r>
              <a:r>
                <a:rPr lang="en-US" altLang="en-US"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AWCommunities.org</a:t>
              </a:r>
              <a:endParaRPr lang="en-US" altLang="en-US" dirty="0"/>
            </a:p>
            <a:p>
              <a:pPr indent="342891" defTabSz="914377">
                <a:tabLst>
                  <a:tab pos="457189" algn="l"/>
                </a:tabLst>
              </a:pPr>
              <a:endParaRPr lang="en-US" altLang="en-US" dirty="0"/>
            </a:p>
          </p:txBody>
        </p:sp>
        <p:sp>
          <p:nvSpPr>
            <p:cNvPr id="7" name="Rectangle 10">
              <a:extLst>
                <a:ext uri="{FF2B5EF4-FFF2-40B4-BE49-F238E27FC236}">
                  <a16:creationId xmlns:a16="http://schemas.microsoft.com/office/drawing/2014/main" id="{92053370-B16C-4B8C-9483-8A3818A7FF9D}"/>
                </a:ext>
              </a:extLst>
            </p:cNvPr>
            <p:cNvSpPr>
              <a:spLocks noChangeArrowheads="1"/>
            </p:cNvSpPr>
            <p:nvPr/>
          </p:nvSpPr>
          <p:spPr bwMode="auto">
            <a:xfrm>
              <a:off x="1695235" y="3143325"/>
              <a:ext cx="5103486" cy="61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indent="342891" defTabSz="914377">
                <a:tabLst>
                  <a:tab pos="457189" algn="l"/>
                </a:tabLst>
              </a:pPr>
              <a:r>
                <a:rPr lang="en-US" altLang="en-US" b="1" dirty="0">
                  <a:solidFill>
                    <a:srgbClr val="91112C"/>
                  </a:solidFill>
                  <a:latin typeface="Calibri Light" panose="020F0302020204030204" pitchFamily="34" charset="0"/>
                  <a:ea typeface="Calibri" panose="020F0502020204030204" pitchFamily="34" charset="0"/>
                  <a:cs typeface="Calibri Light" panose="020F0302020204030204" pitchFamily="34" charset="0"/>
                </a:rPr>
                <a:t>Like us on Facebook!</a:t>
              </a:r>
              <a:r>
                <a:rPr lang="en-US" altLang="en-US" dirty="0">
                  <a:solidFill>
                    <a:srgbClr val="91112C"/>
                  </a:solidFill>
                  <a:latin typeface="Calibri Light" panose="020F0302020204030204" pitchFamily="34" charset="0"/>
                  <a:ea typeface="Calibri" panose="020F0502020204030204" pitchFamily="34" charset="0"/>
                  <a:cs typeface="Calibri Light" panose="020F0302020204030204" pitchFamily="34" charset="0"/>
                </a:rPr>
                <a:t> </a:t>
              </a:r>
              <a:r>
                <a:rPr lang="en-US" altLang="en-US"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Alive and Well Communities </a:t>
              </a:r>
              <a:endParaRPr lang="en-US" altLang="en-US" dirty="0"/>
            </a:p>
            <a:p>
              <a:pPr indent="342891" defTabSz="914377">
                <a:tabLst>
                  <a:tab pos="457189" algn="l"/>
                </a:tabLst>
              </a:pPr>
              <a:endParaRPr lang="en-US" altLang="en-US" dirty="0"/>
            </a:p>
          </p:txBody>
        </p:sp>
        <p:sp>
          <p:nvSpPr>
            <p:cNvPr id="11" name="Rectangle 11">
              <a:extLst>
                <a:ext uri="{FF2B5EF4-FFF2-40B4-BE49-F238E27FC236}">
                  <a16:creationId xmlns:a16="http://schemas.microsoft.com/office/drawing/2014/main" id="{0C8667A9-9D99-4392-9FCE-275ED292CEB7}"/>
                </a:ext>
              </a:extLst>
            </p:cNvPr>
            <p:cNvSpPr>
              <a:spLocks noChangeArrowheads="1"/>
            </p:cNvSpPr>
            <p:nvPr/>
          </p:nvSpPr>
          <p:spPr bwMode="auto">
            <a:xfrm>
              <a:off x="1695235" y="3707975"/>
              <a:ext cx="5104876" cy="35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indent="342891" defTabSz="914377">
                <a:tabLst>
                  <a:tab pos="457189" algn="l"/>
                </a:tabLst>
              </a:pPr>
              <a:r>
                <a:rPr lang="en-US" altLang="en-US" b="1" dirty="0">
                  <a:solidFill>
                    <a:srgbClr val="91112C"/>
                  </a:solidFill>
                  <a:latin typeface="Calibri Light" panose="020F0302020204030204" pitchFamily="34" charset="0"/>
                  <a:ea typeface="Calibri" panose="020F0502020204030204" pitchFamily="34" charset="0"/>
                  <a:cs typeface="Calibri Light" panose="020F0302020204030204" pitchFamily="34" charset="0"/>
                </a:rPr>
                <a:t>Follow us on Twitter! </a:t>
              </a:r>
              <a:r>
                <a:rPr lang="en-US" altLang="en-US"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a:t>
              </a:r>
              <a:r>
                <a:rPr lang="en-US" altLang="en-US" dirty="0" err="1">
                  <a:solidFill>
                    <a:srgbClr val="002060"/>
                  </a:solidFill>
                  <a:latin typeface="Calibri Light" panose="020F0302020204030204" pitchFamily="34" charset="0"/>
                  <a:ea typeface="Calibri" panose="020F0502020204030204" pitchFamily="34" charset="0"/>
                  <a:cs typeface="Calibri Light" panose="020F0302020204030204" pitchFamily="34" charset="0"/>
                </a:rPr>
                <a:t>AWCommunities</a:t>
              </a:r>
              <a:r>
                <a:rPr lang="en-US" altLang="en-US"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 </a:t>
              </a:r>
              <a:endParaRPr lang="en-US" altLang="en-US" dirty="0"/>
            </a:p>
          </p:txBody>
        </p:sp>
        <p:sp>
          <p:nvSpPr>
            <p:cNvPr id="13" name="Rectangle 12">
              <a:extLst>
                <a:ext uri="{FF2B5EF4-FFF2-40B4-BE49-F238E27FC236}">
                  <a16:creationId xmlns:a16="http://schemas.microsoft.com/office/drawing/2014/main" id="{3C3FEE50-6A2B-4146-903A-5E44BA3D9D9E}"/>
                </a:ext>
              </a:extLst>
            </p:cNvPr>
            <p:cNvSpPr/>
            <p:nvPr/>
          </p:nvSpPr>
          <p:spPr>
            <a:xfrm>
              <a:off x="1996272" y="4904530"/>
              <a:ext cx="4633631" cy="350790"/>
            </a:xfrm>
            <a:prstGeom prst="rect">
              <a:avLst/>
            </a:prstGeom>
          </p:spPr>
          <p:txBody>
            <a:bodyPr wrap="none">
              <a:spAutoFit/>
            </a:bodyPr>
            <a:lstStyle/>
            <a:p>
              <a:r>
                <a:rPr lang="en-US" b="1" dirty="0">
                  <a:solidFill>
                    <a:srgbClr val="91112C"/>
                  </a:solidFill>
                  <a:latin typeface="Calibri Light" panose="020F0302020204030204" pitchFamily="34" charset="0"/>
                  <a:ea typeface="Calibri" panose="020F0502020204030204" pitchFamily="34" charset="0"/>
                  <a:cs typeface="Arial" panose="020B0604020202020204" pitchFamily="34" charset="0"/>
                </a:rPr>
                <a:t>Listen to our Podcasts on iTunes!</a:t>
              </a:r>
              <a:r>
                <a:rPr lang="en-US" sz="1400" b="1" dirty="0">
                  <a:solidFill>
                    <a:srgbClr val="91112C"/>
                  </a:solidFill>
                  <a:latin typeface="Calibri Light" panose="020F0302020204030204" pitchFamily="34" charset="0"/>
                  <a:ea typeface="Calibri" panose="020F0502020204030204" pitchFamily="34" charset="0"/>
                  <a:cs typeface="Arial" panose="020B0604020202020204" pitchFamily="34" charset="0"/>
                </a:rPr>
                <a:t> </a:t>
              </a:r>
              <a:r>
                <a:rPr lang="en-US" dirty="0">
                  <a:solidFill>
                    <a:srgbClr val="002060"/>
                  </a:solidFill>
                  <a:latin typeface="Calibri Light" panose="020F0302020204030204" pitchFamily="34" charset="0"/>
                  <a:ea typeface="Calibri" panose="020F0502020204030204" pitchFamily="34" charset="0"/>
                  <a:cs typeface="Arial" panose="020B0604020202020204" pitchFamily="34" charset="0"/>
                </a:rPr>
                <a:t>Alive and Well STL</a:t>
              </a:r>
              <a:endParaRPr lang="en-US" dirty="0"/>
            </a:p>
          </p:txBody>
        </p:sp>
      </p:grpSp>
      <p:sp>
        <p:nvSpPr>
          <p:cNvPr id="14" name="Rectangle 13">
            <a:extLst>
              <a:ext uri="{FF2B5EF4-FFF2-40B4-BE49-F238E27FC236}">
                <a16:creationId xmlns:a16="http://schemas.microsoft.com/office/drawing/2014/main" id="{0058FA63-5F57-4761-B9F0-C91DFE11E680}"/>
              </a:ext>
            </a:extLst>
          </p:cNvPr>
          <p:cNvSpPr/>
          <p:nvPr/>
        </p:nvSpPr>
        <p:spPr>
          <a:xfrm>
            <a:off x="1707632" y="5833015"/>
            <a:ext cx="9008641" cy="375552"/>
          </a:xfrm>
          <a:prstGeom prst="rect">
            <a:avLst/>
          </a:prstGeom>
        </p:spPr>
        <p:txBody>
          <a:bodyPr wrap="square">
            <a:spAutoFit/>
          </a:bodyPr>
          <a:lstStyle/>
          <a:p>
            <a:pPr algn="ctr">
              <a:lnSpc>
                <a:spcPct val="107000"/>
              </a:lnSpc>
              <a:spcAft>
                <a:spcPts val="800"/>
              </a:spcAft>
            </a:pPr>
            <a:r>
              <a:rPr lang="en-US" b="1" dirty="0">
                <a:solidFill>
                  <a:srgbClr val="351A5A"/>
                </a:solidFill>
                <a:latin typeface="Calibri Light" panose="020F0302020204030204" pitchFamily="34" charset="0"/>
                <a:ea typeface="Calibri" panose="020F0502020204030204" pitchFamily="34" charset="0"/>
                <a:cs typeface="Arial" panose="020B0604020202020204" pitchFamily="34" charset="0"/>
              </a:rPr>
              <a:t>For more information, contact </a:t>
            </a:r>
            <a:r>
              <a:rPr lang="en-US" u="sng" dirty="0">
                <a:solidFill>
                  <a:schemeClr val="accent2">
                    <a:lumMod val="50000"/>
                  </a:schemeClr>
                </a:solidFill>
                <a:latin typeface="Calibri Light" panose="020F030202020403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info@awcommunities.org</a:t>
            </a:r>
            <a:r>
              <a:rPr lang="en-US" b="1" dirty="0">
                <a:solidFill>
                  <a:schemeClr val="accent2">
                    <a:lumMod val="50000"/>
                  </a:schemeClr>
                </a:solidFill>
                <a:latin typeface="Calibri Light" panose="020F0302020204030204" pitchFamily="34" charset="0"/>
                <a:ea typeface="Calibri" panose="020F0502020204030204" pitchFamily="34" charset="0"/>
                <a:cs typeface="Arial" panose="020B0604020202020204" pitchFamily="34" charset="0"/>
              </a:rPr>
              <a:t> </a:t>
            </a:r>
            <a:r>
              <a:rPr lang="en-US" b="1" dirty="0">
                <a:solidFill>
                  <a:srgbClr val="351A5A"/>
                </a:solidFill>
                <a:latin typeface="Calibri Light" panose="020F0302020204030204" pitchFamily="34" charset="0"/>
                <a:ea typeface="Calibri" panose="020F0502020204030204" pitchFamily="34" charset="0"/>
                <a:cs typeface="Arial" panose="020B0604020202020204" pitchFamily="34" charset="0"/>
              </a:rPr>
              <a:t>or 314-898-4049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11">
            <a:extLst>
              <a:ext uri="{FF2B5EF4-FFF2-40B4-BE49-F238E27FC236}">
                <a16:creationId xmlns:a16="http://schemas.microsoft.com/office/drawing/2014/main" id="{DCF80837-8C77-495D-8096-4FAFE11D38E9}"/>
              </a:ext>
            </a:extLst>
          </p:cNvPr>
          <p:cNvSpPr>
            <a:spLocks noChangeArrowheads="1"/>
          </p:cNvSpPr>
          <p:nvPr/>
        </p:nvSpPr>
        <p:spPr bwMode="auto">
          <a:xfrm>
            <a:off x="1746854" y="4339386"/>
            <a:ext cx="53688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indent="342891" defTabSz="914377">
              <a:tabLst>
                <a:tab pos="457189" algn="l"/>
              </a:tabLst>
            </a:pPr>
            <a:r>
              <a:rPr lang="en-US" altLang="en-US" b="1" dirty="0">
                <a:solidFill>
                  <a:srgbClr val="91112C"/>
                </a:solidFill>
                <a:latin typeface="Calibri Light" panose="020F0302020204030204" pitchFamily="34" charset="0"/>
                <a:ea typeface="Calibri" panose="020F0502020204030204" pitchFamily="34" charset="0"/>
                <a:cs typeface="Calibri Light" panose="020F0302020204030204" pitchFamily="34" charset="0"/>
              </a:rPr>
              <a:t>Follow us on Instagram! </a:t>
            </a:r>
            <a:r>
              <a:rPr lang="en-US" altLang="en-US"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a:t>
            </a:r>
            <a:r>
              <a:rPr lang="en-US" altLang="en-US" dirty="0" err="1">
                <a:solidFill>
                  <a:srgbClr val="002060"/>
                </a:solidFill>
                <a:latin typeface="Calibri Light" panose="020F0302020204030204" pitchFamily="34" charset="0"/>
                <a:ea typeface="Calibri" panose="020F0502020204030204" pitchFamily="34" charset="0"/>
                <a:cs typeface="Calibri Light" panose="020F0302020204030204" pitchFamily="34" charset="0"/>
              </a:rPr>
              <a:t>AWCommunities</a:t>
            </a:r>
            <a:r>
              <a:rPr lang="en-US" altLang="en-US"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 </a:t>
            </a:r>
            <a:endParaRPr lang="en-US" altLang="en-US" dirty="0"/>
          </a:p>
        </p:txBody>
      </p:sp>
      <p:pic>
        <p:nvPicPr>
          <p:cNvPr id="17" name="Picture 16">
            <a:extLst>
              <a:ext uri="{FF2B5EF4-FFF2-40B4-BE49-F238E27FC236}">
                <a16:creationId xmlns:a16="http://schemas.microsoft.com/office/drawing/2014/main" id="{D6A85DF8-7D27-4B66-9462-D412C8D945FF}"/>
              </a:ext>
            </a:extLst>
          </p:cNvPr>
          <p:cNvPicPr>
            <a:picLocks noChangeAspect="1"/>
          </p:cNvPicPr>
          <p:nvPr/>
        </p:nvPicPr>
        <p:blipFill>
          <a:blip r:embed="rId9" cstate="print">
            <a:grayscl/>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1472323" y="4306851"/>
            <a:ext cx="558296" cy="558296"/>
          </a:xfrm>
          <a:prstGeom prst="rect">
            <a:avLst/>
          </a:prstGeom>
        </p:spPr>
      </p:pic>
    </p:spTree>
    <p:extLst>
      <p:ext uri="{BB962C8B-B14F-4D97-AF65-F5344CB8AC3E}">
        <p14:creationId xmlns:p14="http://schemas.microsoft.com/office/powerpoint/2010/main" val="1943251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135CE4-A34C-4D83-814F-153FB8BE2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547" y="316889"/>
            <a:ext cx="5520120" cy="4974241"/>
          </a:xfrm>
          <a:prstGeom prst="rect">
            <a:avLst/>
          </a:prstGeom>
        </p:spPr>
      </p:pic>
      <p:sp>
        <p:nvSpPr>
          <p:cNvPr id="3" name="TextBox 2">
            <a:extLst>
              <a:ext uri="{FF2B5EF4-FFF2-40B4-BE49-F238E27FC236}">
                <a16:creationId xmlns:a16="http://schemas.microsoft.com/office/drawing/2014/main" id="{FC738D16-DBD4-4ACA-B0B2-00C05C406D2C}"/>
              </a:ext>
            </a:extLst>
          </p:cNvPr>
          <p:cNvSpPr txBox="1"/>
          <p:nvPr/>
        </p:nvSpPr>
        <p:spPr>
          <a:xfrm>
            <a:off x="484611" y="5042474"/>
            <a:ext cx="10444900" cy="830997"/>
          </a:xfrm>
          <a:prstGeom prst="rect">
            <a:avLst/>
          </a:prstGeom>
          <a:noFill/>
        </p:spPr>
        <p:txBody>
          <a:bodyPr wrap="square" rtlCol="0">
            <a:spAutoFit/>
          </a:bodyPr>
          <a:lstStyle/>
          <a:p>
            <a:pPr algn="ctr"/>
            <a:r>
              <a:rPr lang="en-US" sz="4800" b="1" dirty="0">
                <a:solidFill>
                  <a:schemeClr val="accent2">
                    <a:lumMod val="50000"/>
                  </a:schemeClr>
                </a:solidFill>
              </a:rPr>
              <a:t>www.awcommunities.org</a:t>
            </a:r>
          </a:p>
        </p:txBody>
      </p:sp>
    </p:spTree>
    <p:extLst>
      <p:ext uri="{BB962C8B-B14F-4D97-AF65-F5344CB8AC3E}">
        <p14:creationId xmlns:p14="http://schemas.microsoft.com/office/powerpoint/2010/main" val="183608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8773"/>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A7992F3A-302F-47CA-BADD-CDE438085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11">
            <a:extLst>
              <a:ext uri="{FF2B5EF4-FFF2-40B4-BE49-F238E27FC236}">
                <a16:creationId xmlns:a16="http://schemas.microsoft.com/office/drawing/2014/main" id="{C66864FA-1731-4EE6-AC97-3A689D688A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1"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 name="Rectangle 13">
            <a:extLst>
              <a:ext uri="{FF2B5EF4-FFF2-40B4-BE49-F238E27FC236}">
                <a16:creationId xmlns:a16="http://schemas.microsoft.com/office/drawing/2014/main" id="{0684379C-A5C5-403F-BAF1-93FA04746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5">
            <a:extLst>
              <a:ext uri="{FF2B5EF4-FFF2-40B4-BE49-F238E27FC236}">
                <a16:creationId xmlns:a16="http://schemas.microsoft.com/office/drawing/2014/main" id="{E10256F1-4052-4858-AFB0-B9A09DC09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9"/>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399D02E-FB13-4427-ACA6-A2C98D3E7674}"/>
              </a:ext>
            </a:extLst>
          </p:cNvPr>
          <p:cNvSpPr>
            <a:spLocks noGrp="1"/>
          </p:cNvSpPr>
          <p:nvPr>
            <p:ph type="title"/>
          </p:nvPr>
        </p:nvSpPr>
        <p:spPr>
          <a:xfrm>
            <a:off x="895467" y="863365"/>
            <a:ext cx="6657476" cy="5126124"/>
          </a:xfrm>
        </p:spPr>
        <p:txBody>
          <a:bodyPr vert="horz" lIns="91440" tIns="45720" rIns="91440" bIns="45720" rtlCol="0" anchor="ctr">
            <a:normAutofit/>
          </a:bodyPr>
          <a:lstStyle/>
          <a:p>
            <a:pPr algn="r"/>
            <a:r>
              <a:rPr lang="en-US" sz="6600" b="1" dirty="0">
                <a:solidFill>
                  <a:schemeClr val="bg1"/>
                </a:solidFill>
              </a:rPr>
              <a:t>part ONE </a:t>
            </a:r>
          </a:p>
        </p:txBody>
      </p:sp>
      <p:sp>
        <p:nvSpPr>
          <p:cNvPr id="3" name="Text Placeholder 2">
            <a:extLst>
              <a:ext uri="{FF2B5EF4-FFF2-40B4-BE49-F238E27FC236}">
                <a16:creationId xmlns:a16="http://schemas.microsoft.com/office/drawing/2014/main" id="{04D22935-8249-4D18-A853-75A20C4F4CFC}"/>
              </a:ext>
            </a:extLst>
          </p:cNvPr>
          <p:cNvSpPr>
            <a:spLocks noGrp="1"/>
          </p:cNvSpPr>
          <p:nvPr>
            <p:ph type="body" idx="1"/>
          </p:nvPr>
        </p:nvSpPr>
        <p:spPr>
          <a:xfrm>
            <a:off x="8352941" y="863365"/>
            <a:ext cx="3082987" cy="5120435"/>
          </a:xfrm>
        </p:spPr>
        <p:txBody>
          <a:bodyPr vert="horz" lIns="91440" tIns="45720" rIns="91440" bIns="45720" rtlCol="0" anchor="ctr">
            <a:normAutofit/>
          </a:bodyPr>
          <a:lstStyle/>
          <a:p>
            <a:pPr algn="l"/>
            <a:r>
              <a:rPr lang="en-US" sz="2000" dirty="0">
                <a:solidFill>
                  <a:schemeClr val="bg1"/>
                </a:solidFill>
              </a:rPr>
              <a:t>Building Our Trauma Lens</a:t>
            </a:r>
          </a:p>
        </p:txBody>
      </p:sp>
      <p:cxnSp>
        <p:nvCxnSpPr>
          <p:cNvPr id="13" name="Straight Connector 17">
            <a:extLst>
              <a:ext uri="{FF2B5EF4-FFF2-40B4-BE49-F238E27FC236}">
                <a16:creationId xmlns:a16="http://schemas.microsoft.com/office/drawing/2014/main" id="{3AB99B93-2513-4A3B-9E37-2A97C85B02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7"/>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86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458B-28A9-415A-ACCB-519719BE1C2A}"/>
              </a:ext>
            </a:extLst>
          </p:cNvPr>
          <p:cNvSpPr>
            <a:spLocks noGrp="1"/>
          </p:cNvSpPr>
          <p:nvPr>
            <p:ph type="title"/>
          </p:nvPr>
        </p:nvSpPr>
        <p:spPr>
          <a:xfrm>
            <a:off x="1031404" y="227853"/>
            <a:ext cx="9875520" cy="1356360"/>
          </a:xfrm>
        </p:spPr>
        <p:txBody>
          <a:bodyPr>
            <a:normAutofit/>
          </a:bodyPr>
          <a:lstStyle/>
          <a:p>
            <a:pPr algn="ctr"/>
            <a:r>
              <a:rPr lang="en-US" sz="6600" dirty="0"/>
              <a:t>Shifting our Lens…</a:t>
            </a:r>
          </a:p>
        </p:txBody>
      </p:sp>
      <p:sp>
        <p:nvSpPr>
          <p:cNvPr id="3" name="Title 1">
            <a:extLst>
              <a:ext uri="{FF2B5EF4-FFF2-40B4-BE49-F238E27FC236}">
                <a16:creationId xmlns:a16="http://schemas.microsoft.com/office/drawing/2014/main" id="{DC48455C-23EF-4CBF-8E20-AB7B2528F180}"/>
              </a:ext>
            </a:extLst>
          </p:cNvPr>
          <p:cNvSpPr txBox="1">
            <a:spLocks/>
          </p:cNvSpPr>
          <p:nvPr/>
        </p:nvSpPr>
        <p:spPr>
          <a:xfrm>
            <a:off x="3897038" y="2928620"/>
            <a:ext cx="7794263"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i="1" dirty="0">
                <a:solidFill>
                  <a:srgbClr val="002060"/>
                </a:solidFill>
              </a:rPr>
              <a:t>What stories do we tell ourselves to explain behavior?</a:t>
            </a:r>
          </a:p>
        </p:txBody>
      </p:sp>
      <p:pic>
        <p:nvPicPr>
          <p:cNvPr id="5" name="Picture 4" descr="A close up of a logo&#10;&#10;Description generated with very high confidence">
            <a:extLst>
              <a:ext uri="{FF2B5EF4-FFF2-40B4-BE49-F238E27FC236}">
                <a16:creationId xmlns:a16="http://schemas.microsoft.com/office/drawing/2014/main" id="{3CF144CF-4585-4F7C-A531-980868018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01" y="2130295"/>
            <a:ext cx="3143492" cy="3143492"/>
          </a:xfrm>
          <a:prstGeom prst="rect">
            <a:avLst/>
          </a:prstGeom>
        </p:spPr>
      </p:pic>
    </p:spTree>
    <p:extLst>
      <p:ext uri="{BB962C8B-B14F-4D97-AF65-F5344CB8AC3E}">
        <p14:creationId xmlns:p14="http://schemas.microsoft.com/office/powerpoint/2010/main" val="69348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1909" y="2796949"/>
            <a:ext cx="9875520" cy="1356360"/>
          </a:xfrm>
        </p:spPr>
        <p:txBody>
          <a:bodyPr>
            <a:noAutofit/>
          </a:bodyPr>
          <a:lstStyle/>
          <a:p>
            <a:pPr algn="ctr"/>
            <a:r>
              <a:rPr lang="en-US" sz="9600" dirty="0"/>
              <a:t>Stress? </a:t>
            </a:r>
          </a:p>
        </p:txBody>
      </p:sp>
    </p:spTree>
    <p:extLst>
      <p:ext uri="{BB962C8B-B14F-4D97-AF65-F5344CB8AC3E}">
        <p14:creationId xmlns:p14="http://schemas.microsoft.com/office/powerpoint/2010/main" val="233467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93371" y="156755"/>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7200">
                <a:solidFill>
                  <a:srgbClr val="002060"/>
                </a:solidFill>
              </a:rPr>
              <a:t>Stress</a:t>
            </a:r>
            <a:endParaRPr lang="en-US" sz="7200" dirty="0">
              <a:solidFill>
                <a:srgbClr val="002060"/>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520" r="64525"/>
          <a:stretch/>
        </p:blipFill>
        <p:spPr>
          <a:xfrm>
            <a:off x="627018" y="860966"/>
            <a:ext cx="2403567" cy="5735780"/>
          </a:xfrm>
          <a:prstGeom prst="rect">
            <a:avLst/>
          </a:prstGeom>
        </p:spPr>
      </p:pic>
      <p:sp>
        <p:nvSpPr>
          <p:cNvPr id="18" name="TextBox 17"/>
          <p:cNvSpPr txBox="1"/>
          <p:nvPr/>
        </p:nvSpPr>
        <p:spPr>
          <a:xfrm>
            <a:off x="3164665" y="1367862"/>
            <a:ext cx="7181119" cy="1200329"/>
          </a:xfrm>
          <a:prstGeom prst="rect">
            <a:avLst/>
          </a:prstGeom>
          <a:noFill/>
        </p:spPr>
        <p:txBody>
          <a:bodyPr wrap="square" rtlCol="0">
            <a:spAutoFit/>
          </a:bodyPr>
          <a:lstStyle/>
          <a:p>
            <a:r>
              <a:rPr lang="en-US" sz="3600" b="1" dirty="0">
                <a:solidFill>
                  <a:schemeClr val="accent4">
                    <a:lumMod val="75000"/>
                  </a:schemeClr>
                </a:solidFill>
              </a:rPr>
              <a:t>Brief increase in heart rate </a:t>
            </a:r>
          </a:p>
          <a:p>
            <a:r>
              <a:rPr lang="en-US" sz="3600" b="1" dirty="0">
                <a:solidFill>
                  <a:schemeClr val="accent4">
                    <a:lumMod val="75000"/>
                  </a:schemeClr>
                </a:solidFill>
              </a:rPr>
              <a:t>Mild increase in stress hormones </a:t>
            </a:r>
          </a:p>
        </p:txBody>
      </p:sp>
      <p:sp>
        <p:nvSpPr>
          <p:cNvPr id="20" name="TextBox 19"/>
          <p:cNvSpPr txBox="1"/>
          <p:nvPr/>
        </p:nvSpPr>
        <p:spPr>
          <a:xfrm>
            <a:off x="3164663" y="3097914"/>
            <a:ext cx="8104227" cy="1200329"/>
          </a:xfrm>
          <a:prstGeom prst="rect">
            <a:avLst/>
          </a:prstGeom>
          <a:noFill/>
        </p:spPr>
        <p:txBody>
          <a:bodyPr wrap="square" rtlCol="0">
            <a:spAutoFit/>
          </a:bodyPr>
          <a:lstStyle/>
          <a:p>
            <a:r>
              <a:rPr lang="en-US" sz="3600" b="1" dirty="0">
                <a:solidFill>
                  <a:schemeClr val="accent3">
                    <a:lumMod val="75000"/>
                  </a:schemeClr>
                </a:solidFill>
              </a:rPr>
              <a:t>Serious and temporary stress response </a:t>
            </a:r>
          </a:p>
          <a:p>
            <a:r>
              <a:rPr lang="en-US" sz="3600" b="1" dirty="0">
                <a:solidFill>
                  <a:schemeClr val="accent3">
                    <a:lumMod val="75000"/>
                  </a:schemeClr>
                </a:solidFill>
              </a:rPr>
              <a:t>Lessoned by supportive relationships </a:t>
            </a:r>
          </a:p>
        </p:txBody>
      </p:sp>
      <p:sp>
        <p:nvSpPr>
          <p:cNvPr id="21" name="TextBox 20"/>
          <p:cNvSpPr txBox="1"/>
          <p:nvPr/>
        </p:nvSpPr>
        <p:spPr>
          <a:xfrm>
            <a:off x="3164663" y="4766410"/>
            <a:ext cx="8330653" cy="1200329"/>
          </a:xfrm>
          <a:prstGeom prst="rect">
            <a:avLst/>
          </a:prstGeom>
          <a:noFill/>
        </p:spPr>
        <p:txBody>
          <a:bodyPr wrap="square" rtlCol="0">
            <a:spAutoFit/>
          </a:bodyPr>
          <a:lstStyle/>
          <a:p>
            <a:r>
              <a:rPr lang="en-US" sz="3600" b="1" dirty="0">
                <a:solidFill>
                  <a:schemeClr val="accent2">
                    <a:lumMod val="75000"/>
                  </a:schemeClr>
                </a:solidFill>
              </a:rPr>
              <a:t>Long activation of stress response</a:t>
            </a:r>
          </a:p>
          <a:p>
            <a:r>
              <a:rPr lang="en-US" sz="3600" b="1" dirty="0">
                <a:solidFill>
                  <a:schemeClr val="accent2">
                    <a:lumMod val="75000"/>
                  </a:schemeClr>
                </a:solidFill>
              </a:rPr>
              <a:t>Lack of support systems </a:t>
            </a:r>
            <a:endParaRPr lang="en-US" sz="4000" b="1" dirty="0">
              <a:solidFill>
                <a:schemeClr val="accent2">
                  <a:lumMod val="75000"/>
                </a:schemeClr>
              </a:solidFill>
            </a:endParaRPr>
          </a:p>
        </p:txBody>
      </p:sp>
      <p:sp>
        <p:nvSpPr>
          <p:cNvPr id="22" name="TextBox 21"/>
          <p:cNvSpPr txBox="1"/>
          <p:nvPr/>
        </p:nvSpPr>
        <p:spPr>
          <a:xfrm>
            <a:off x="6331131" y="6234852"/>
            <a:ext cx="5678892" cy="400110"/>
          </a:xfrm>
          <a:prstGeom prst="rect">
            <a:avLst/>
          </a:prstGeom>
          <a:noFill/>
        </p:spPr>
        <p:txBody>
          <a:bodyPr wrap="square" rtlCol="0">
            <a:spAutoFit/>
          </a:bodyPr>
          <a:lstStyle/>
          <a:p>
            <a:r>
              <a:rPr lang="en-US" sz="2000" dirty="0">
                <a:solidFill>
                  <a:srgbClr val="002060"/>
                </a:solidFill>
              </a:rPr>
              <a:t>Center on the Developing Child – Harvard University </a:t>
            </a:r>
            <a:endParaRPr lang="en-US" sz="2400" dirty="0">
              <a:solidFill>
                <a:srgbClr val="002060"/>
              </a:solidFill>
            </a:endParaRPr>
          </a:p>
        </p:txBody>
      </p:sp>
    </p:spTree>
    <p:extLst>
      <p:ext uri="{BB962C8B-B14F-4D97-AF65-F5344CB8AC3E}">
        <p14:creationId xmlns:p14="http://schemas.microsoft.com/office/powerpoint/2010/main" val="343813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1909" y="2796949"/>
            <a:ext cx="9875520" cy="1356360"/>
          </a:xfrm>
        </p:spPr>
        <p:txBody>
          <a:bodyPr>
            <a:noAutofit/>
          </a:bodyPr>
          <a:lstStyle/>
          <a:p>
            <a:pPr algn="ctr"/>
            <a:r>
              <a:rPr lang="en-US" sz="9600" dirty="0"/>
              <a:t>Trauma? </a:t>
            </a:r>
          </a:p>
        </p:txBody>
      </p:sp>
    </p:spTree>
    <p:extLst>
      <p:ext uri="{BB962C8B-B14F-4D97-AF65-F5344CB8AC3E}">
        <p14:creationId xmlns:p14="http://schemas.microsoft.com/office/powerpoint/2010/main" val="3741292940"/>
      </p:ext>
    </p:extLst>
  </p:cSld>
  <p:clrMapOvr>
    <a:masterClrMapping/>
  </p:clrMapOvr>
</p:sld>
</file>

<file path=ppt/theme/theme1.xml><?xml version="1.0" encoding="utf-8"?>
<a:theme xmlns:a="http://schemas.openxmlformats.org/drawingml/2006/main" name="Basis">
  <a:themeElements>
    <a:clrScheme name="Custom 1">
      <a:dk1>
        <a:srgbClr val="000000"/>
      </a:dk1>
      <a:lt1>
        <a:srgbClr val="FFFFFF"/>
      </a:lt1>
      <a:dk2>
        <a:srgbClr val="565349"/>
      </a:dk2>
      <a:lt2>
        <a:srgbClr val="DDDDDD"/>
      </a:lt2>
      <a:accent1>
        <a:srgbClr val="92D050"/>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C857FACA9C534BA3CAC4EC07722915" ma:contentTypeVersion="10" ma:contentTypeDescription="Create a new document." ma:contentTypeScope="" ma:versionID="832e11f2dc23f4b3d1ccbef11e13d7ea">
  <xsd:schema xmlns:xsd="http://www.w3.org/2001/XMLSchema" xmlns:xs="http://www.w3.org/2001/XMLSchema" xmlns:p="http://schemas.microsoft.com/office/2006/metadata/properties" xmlns:ns2="6c7116e9-cc46-41f3-a3a4-73892a720218" targetNamespace="http://schemas.microsoft.com/office/2006/metadata/properties" ma:root="true" ma:fieldsID="a7fd5ef50b44e8a5ffaeac9de9d25fcb" ns2:_="">
    <xsd:import namespace="6c7116e9-cc46-41f3-a3a4-73892a7202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7116e9-cc46-41f3-a3a4-73892a7202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6982CB-65A9-4DBA-948D-EF2C00067DC3}"/>
</file>

<file path=customXml/itemProps2.xml><?xml version="1.0" encoding="utf-8"?>
<ds:datastoreItem xmlns:ds="http://schemas.openxmlformats.org/officeDocument/2006/customXml" ds:itemID="{9C20068D-D15A-4BD8-88A8-0CC6915A2863}"/>
</file>

<file path=customXml/itemProps3.xml><?xml version="1.0" encoding="utf-8"?>
<ds:datastoreItem xmlns:ds="http://schemas.openxmlformats.org/officeDocument/2006/customXml" ds:itemID="{D5B9CADC-288B-4CFB-B5D7-A98FF62C14AD}"/>
</file>

<file path=docProps/app.xml><?xml version="1.0" encoding="utf-8"?>
<Properties xmlns="http://schemas.openxmlformats.org/officeDocument/2006/extended-properties" xmlns:vt="http://schemas.openxmlformats.org/officeDocument/2006/docPropsVTypes">
  <Template>Basis</Template>
  <TotalTime>10201</TotalTime>
  <Words>9247</Words>
  <Application>Microsoft Office PowerPoint</Application>
  <PresentationFormat>Widescreen</PresentationFormat>
  <Paragraphs>558</Paragraphs>
  <Slides>43</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Calibri Light</vt:lpstr>
      <vt:lpstr>Comic Sans MS</vt:lpstr>
      <vt:lpstr>Corbel</vt:lpstr>
      <vt:lpstr>Basis</vt:lpstr>
      <vt:lpstr>1_Basis</vt:lpstr>
      <vt:lpstr>  Changing the Question:  A Community Empowerment Workshop Series  </vt:lpstr>
      <vt:lpstr>PowerPoint Presentation</vt:lpstr>
      <vt:lpstr>   Series 1 – Know Thyself – We’re More than our Experiences   Series 2 – Self Care is the Best Care   Series 3 – Together we Triumph over Trauma  </vt:lpstr>
      <vt:lpstr>Key Takeaways</vt:lpstr>
      <vt:lpstr>part ONE </vt:lpstr>
      <vt:lpstr>Shifting our Lens…</vt:lpstr>
      <vt:lpstr>Stress? </vt:lpstr>
      <vt:lpstr>PowerPoint Presentation</vt:lpstr>
      <vt:lpstr>Trauma? </vt:lpstr>
      <vt:lpstr>Understanding Trauma</vt:lpstr>
      <vt:lpstr>Private Event Trauma</vt:lpstr>
      <vt:lpstr>Public Event Trauma</vt:lpstr>
      <vt:lpstr>Community Trauma</vt:lpstr>
      <vt:lpstr>Emotional and Physical Reaction</vt:lpstr>
      <vt:lpstr>PowerPoint Presentation</vt:lpstr>
      <vt:lpstr>Adverse Childhood Experience (ACE) Study</vt:lpstr>
      <vt:lpstr>Adverse Childhood Experience (ACE) Study</vt:lpstr>
      <vt:lpstr>PowerPoint Presentation</vt:lpstr>
      <vt:lpstr>Mental Health Effects</vt:lpstr>
      <vt:lpstr>PowerPoint Presentation</vt:lpstr>
      <vt:lpstr>Trauma’s Impact on the Body</vt:lpstr>
      <vt:lpstr>ACE Study Takeaways </vt:lpstr>
      <vt:lpstr>PowerPoint Presentation</vt:lpstr>
      <vt:lpstr>Layers of Trauma</vt:lpstr>
      <vt:lpstr>How common is trauma? </vt:lpstr>
      <vt:lpstr>What’s going on in the country? </vt:lpstr>
      <vt:lpstr>What’s going on in Kansas? </vt:lpstr>
      <vt:lpstr>Part TWO</vt:lpstr>
      <vt:lpstr>PowerPoint Presentation</vt:lpstr>
      <vt:lpstr>Healthy Brain Development </vt:lpstr>
      <vt:lpstr>PowerPoint Presentation</vt:lpstr>
      <vt:lpstr>PowerPoint Presentation</vt:lpstr>
      <vt:lpstr>PowerPoint Presentation</vt:lpstr>
      <vt:lpstr>PowerPoint Presentation</vt:lpstr>
      <vt:lpstr>Trauma’s Impact on Young Children </vt:lpstr>
      <vt:lpstr>PowerPoint Presentation</vt:lpstr>
      <vt:lpstr>PowerPoint Presentation</vt:lpstr>
      <vt:lpstr>Applying the Lens of Trauma</vt:lpstr>
      <vt:lpstr>We’re More than our Experiences</vt:lpstr>
      <vt:lpstr>Intervention</vt:lpstr>
      <vt:lpstr>Changing the Question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Luft</dc:creator>
  <cp:lastModifiedBy>Sean Marz</cp:lastModifiedBy>
  <cp:revision>51</cp:revision>
  <cp:lastPrinted>2019-11-18T20:55:28Z</cp:lastPrinted>
  <dcterms:modified xsi:type="dcterms:W3CDTF">2020-01-28T19:45:32Z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0x0101006FC857FACA9C534BA3CAC4EC07722915</vt:lpwstr>
  </property>
  <property fmtid="{D5CDD505-2E9C-101B-9397-08002B2CF9AE}" pid="3" name="Order">
    <vt:r8>110000</vt:r8>
  </property>
</Properties>
</file>